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ppt/theme/themeOverride52.xml" ContentType="application/vnd.openxmlformats-officedocument.themeOverride+xml"/>
  <Override PartName="/ppt/notesSlides/notesSlide52.xml" ContentType="application/vnd.openxmlformats-officedocument.presentationml.notesSlide+xml"/>
  <Override PartName="/ppt/theme/themeOverride53.xml" ContentType="application/vnd.openxmlformats-officedocument.themeOverride+xml"/>
  <Override PartName="/ppt/notesSlides/notesSlide53.xml" ContentType="application/vnd.openxmlformats-officedocument.presentationml.notesSlide+xml"/>
  <Override PartName="/ppt/theme/themeOverride54.xml" ContentType="application/vnd.openxmlformats-officedocument.themeOverr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56"/>
  </p:notesMasterIdLst>
  <p:handoutMasterIdLst>
    <p:handoutMasterId r:id="rId57"/>
  </p:handoutMasterIdLst>
  <p:sldIdLst>
    <p:sldId id="285" r:id="rId2"/>
    <p:sldId id="301" r:id="rId3"/>
    <p:sldId id="302" r:id="rId4"/>
    <p:sldId id="345" r:id="rId5"/>
    <p:sldId id="299" r:id="rId6"/>
    <p:sldId id="300" r:id="rId7"/>
    <p:sldId id="304" r:id="rId8"/>
    <p:sldId id="305" r:id="rId9"/>
    <p:sldId id="298" r:id="rId10"/>
    <p:sldId id="310" r:id="rId11"/>
    <p:sldId id="311" r:id="rId12"/>
    <p:sldId id="307" r:id="rId13"/>
    <p:sldId id="324" r:id="rId14"/>
    <p:sldId id="312" r:id="rId15"/>
    <p:sldId id="317" r:id="rId16"/>
    <p:sldId id="342" r:id="rId17"/>
    <p:sldId id="343" r:id="rId18"/>
    <p:sldId id="330" r:id="rId19"/>
    <p:sldId id="331" r:id="rId20"/>
    <p:sldId id="316" r:id="rId21"/>
    <p:sldId id="318" r:id="rId22"/>
    <p:sldId id="344" r:id="rId23"/>
    <p:sldId id="353" r:id="rId24"/>
    <p:sldId id="319" r:id="rId25"/>
    <p:sldId id="320" r:id="rId26"/>
    <p:sldId id="354" r:id="rId27"/>
    <p:sldId id="355" r:id="rId28"/>
    <p:sldId id="356" r:id="rId29"/>
    <p:sldId id="363" r:id="rId30"/>
    <p:sldId id="357" r:id="rId31"/>
    <p:sldId id="364" r:id="rId32"/>
    <p:sldId id="365" r:id="rId33"/>
    <p:sldId id="359" r:id="rId34"/>
    <p:sldId id="358" r:id="rId35"/>
    <p:sldId id="361" r:id="rId36"/>
    <p:sldId id="360" r:id="rId37"/>
    <p:sldId id="328" r:id="rId38"/>
    <p:sldId id="313" r:id="rId39"/>
    <p:sldId id="325" r:id="rId40"/>
    <p:sldId id="327" r:id="rId41"/>
    <p:sldId id="329" r:id="rId42"/>
    <p:sldId id="314" r:id="rId43"/>
    <p:sldId id="332" r:id="rId44"/>
    <p:sldId id="350" r:id="rId45"/>
    <p:sldId id="321" r:id="rId46"/>
    <p:sldId id="333" r:id="rId47"/>
    <p:sldId id="334" r:id="rId48"/>
    <p:sldId id="335" r:id="rId49"/>
    <p:sldId id="336" r:id="rId50"/>
    <p:sldId id="337" r:id="rId51"/>
    <p:sldId id="338" r:id="rId52"/>
    <p:sldId id="339" r:id="rId53"/>
    <p:sldId id="340" r:id="rId54"/>
    <p:sldId id="323" r:id="rId55"/>
  </p:sldIdLst>
  <p:sldSz cx="9144000" cy="6858000" type="screen4x3"/>
  <p:notesSz cx="6858000" cy="9623425"/>
  <p:embeddedFontLst>
    <p:embeddedFont>
      <p:font typeface="Arial Black" panose="020B0A04020102020204" pitchFamily="34" charset="0"/>
      <p:bold r:id="rId58"/>
    </p:embeddedFont>
    <p:embeddedFont>
      <p:font typeface="Balloon Bd BT" panose="03060702020302060201"/>
      <p:regular r:id="rId59"/>
    </p:embeddedFont>
    <p:embeddedFont>
      <p:font typeface="Monotype Sorts" panose="020B0604020202020204"/>
      <p:regular r:id="rId60"/>
    </p:embeddedFont>
  </p:embeddedFontLst>
  <p:kinsoku lang="ja-JP" invalStChars="、。，．・：；？！゛゜ヽヾゝゞ々ー’”）〕］｝〉》」』】°‰′″℃￠％ぁぃぅぇぉっゃゅょゎァィゥェォッャュョヮヵヶ!%),.:;?]}｡｣､･ｧｨｩｪｫｬｭｮｯｰﾞﾟ" invalEndChars="‘“（〔［｛〈《「『【￥＄$([\{｢￡"/>
  <p:defaultTextStyle>
    <a:defPPr>
      <a:defRPr lang="it-IT"/>
    </a:defPPr>
    <a:lvl1pPr algn="l" rtl="0" eaLnBrk="0" fontAlgn="base" hangingPunct="0">
      <a:spcBef>
        <a:spcPct val="0"/>
      </a:spcBef>
      <a:spcAft>
        <a:spcPct val="0"/>
      </a:spcAft>
      <a:defRPr sz="2400" i="1" kern="1200">
        <a:solidFill>
          <a:srgbClr val="00279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i="1" kern="1200">
        <a:solidFill>
          <a:srgbClr val="00279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i="1" kern="1200">
        <a:solidFill>
          <a:srgbClr val="00279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i="1" kern="1200">
        <a:solidFill>
          <a:srgbClr val="00279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i="1" kern="1200">
        <a:solidFill>
          <a:srgbClr val="00279F"/>
        </a:solidFill>
        <a:latin typeface="Times New Roman" panose="02020603050405020304" pitchFamily="18" charset="0"/>
        <a:ea typeface="+mn-ea"/>
        <a:cs typeface="+mn-cs"/>
      </a:defRPr>
    </a:lvl5pPr>
    <a:lvl6pPr marL="2286000" algn="l" defTabSz="914400" rtl="0" eaLnBrk="1" latinLnBrk="0" hangingPunct="1">
      <a:defRPr sz="2400" i="1" kern="1200">
        <a:solidFill>
          <a:srgbClr val="00279F"/>
        </a:solidFill>
        <a:latin typeface="Times New Roman" panose="02020603050405020304" pitchFamily="18" charset="0"/>
        <a:ea typeface="+mn-ea"/>
        <a:cs typeface="+mn-cs"/>
      </a:defRPr>
    </a:lvl6pPr>
    <a:lvl7pPr marL="2743200" algn="l" defTabSz="914400" rtl="0" eaLnBrk="1" latinLnBrk="0" hangingPunct="1">
      <a:defRPr sz="2400" i="1" kern="1200">
        <a:solidFill>
          <a:srgbClr val="00279F"/>
        </a:solidFill>
        <a:latin typeface="Times New Roman" panose="02020603050405020304" pitchFamily="18" charset="0"/>
        <a:ea typeface="+mn-ea"/>
        <a:cs typeface="+mn-cs"/>
      </a:defRPr>
    </a:lvl7pPr>
    <a:lvl8pPr marL="3200400" algn="l" defTabSz="914400" rtl="0" eaLnBrk="1" latinLnBrk="0" hangingPunct="1">
      <a:defRPr sz="2400" i="1" kern="1200">
        <a:solidFill>
          <a:srgbClr val="00279F"/>
        </a:solidFill>
        <a:latin typeface="Times New Roman" panose="02020603050405020304" pitchFamily="18" charset="0"/>
        <a:ea typeface="+mn-ea"/>
        <a:cs typeface="+mn-cs"/>
      </a:defRPr>
    </a:lvl8pPr>
    <a:lvl9pPr marL="3657600" algn="l" defTabSz="914400" rtl="0" eaLnBrk="1" latinLnBrk="0" hangingPunct="1">
      <a:defRPr sz="2400" i="1" kern="1200">
        <a:solidFill>
          <a:srgbClr val="00279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3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AC10"/>
    <a:srgbClr val="FAFD00"/>
    <a:srgbClr val="7FFF00"/>
    <a:srgbClr val="00279F"/>
    <a:srgbClr val="51DC00"/>
    <a:srgbClr val="919191"/>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autoAdjust="0"/>
  </p:normalViewPr>
  <p:slideViewPr>
    <p:cSldViewPr>
      <p:cViewPr varScale="1">
        <p:scale>
          <a:sx n="68" d="100"/>
          <a:sy n="68" d="100"/>
        </p:scale>
        <p:origin x="576"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780" y="2964"/>
      </p:cViewPr>
      <p:guideLst>
        <p:guide orient="horz" pos="303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441A490-F0C4-4347-8C0A-7B18903DBEC4}"/>
              </a:ext>
            </a:extLst>
          </p:cNvPr>
          <p:cNvSpPr>
            <a:spLocks noGrp="1" noRot="1" noChangeAspect="1" noChangeArrowheads="1" noTextEdit="1"/>
          </p:cNvSpPr>
          <p:nvPr>
            <p:ph type="sldImg" idx="2"/>
          </p:nvPr>
        </p:nvSpPr>
        <p:spPr bwMode="auto">
          <a:xfrm>
            <a:off x="1177925" y="836613"/>
            <a:ext cx="4503738" cy="3378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43E43965-9EA3-4EE2-9E13-6DE3404291C6}"/>
              </a:ext>
            </a:extLst>
          </p:cNvPr>
          <p:cNvSpPr>
            <a:spLocks noGrp="1" noChangeArrowheads="1"/>
          </p:cNvSpPr>
          <p:nvPr>
            <p:ph type="body" sz="quarter" idx="3"/>
          </p:nvPr>
        </p:nvSpPr>
        <p:spPr bwMode="auto">
          <a:xfrm>
            <a:off x="914400" y="4573588"/>
            <a:ext cx="502920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noProof="0"/>
              <a:t>Fare clic per modificare gli stili delle note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612212B-621A-4B44-BE21-E2D29029CE50}"/>
              </a:ext>
            </a:extLst>
          </p:cNvPr>
          <p:cNvSpPr>
            <a:spLocks noGrp="1" noChangeArrowheads="1"/>
          </p:cNvSpPr>
          <p:nvPr>
            <p:ph type="body" idx="1"/>
          </p:nvPr>
        </p:nvSpPr>
        <p:spPr>
          <a:noFill/>
        </p:spPr>
        <p:txBody>
          <a:bodyPr lIns="92075" tIns="46038" rIns="92075" bIns="46038"/>
          <a:lstStyle/>
          <a:p>
            <a:endParaRPr lang="it-IT" altLang="it-IT"/>
          </a:p>
        </p:txBody>
      </p:sp>
      <p:sp>
        <p:nvSpPr>
          <p:cNvPr id="4099" name="Rectangle 3">
            <a:extLst>
              <a:ext uri="{FF2B5EF4-FFF2-40B4-BE49-F238E27FC236}">
                <a16:creationId xmlns:a16="http://schemas.microsoft.com/office/drawing/2014/main" id="{C8AB3291-67D9-49A3-8820-B3058DC96D80}"/>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D11DD42-68D6-415B-99BC-6208FE35FD19}"/>
              </a:ext>
            </a:extLst>
          </p:cNvPr>
          <p:cNvSpPr>
            <a:spLocks noGrp="1" noChangeArrowheads="1"/>
          </p:cNvSpPr>
          <p:nvPr>
            <p:ph type="body" idx="1"/>
          </p:nvPr>
        </p:nvSpPr>
        <p:spPr>
          <a:noFill/>
        </p:spPr>
        <p:txBody>
          <a:bodyPr lIns="92075" tIns="46038" rIns="92075" bIns="46038"/>
          <a:lstStyle/>
          <a:p>
            <a:endParaRPr lang="it-IT" altLang="it-IT"/>
          </a:p>
        </p:txBody>
      </p:sp>
      <p:sp>
        <p:nvSpPr>
          <p:cNvPr id="22531" name="Rectangle 3">
            <a:extLst>
              <a:ext uri="{FF2B5EF4-FFF2-40B4-BE49-F238E27FC236}">
                <a16:creationId xmlns:a16="http://schemas.microsoft.com/office/drawing/2014/main" id="{8E9980F1-5532-41E4-A474-817ED0A880D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2240B42-5AC0-4BA7-A1FA-69857F8ABDF7}"/>
              </a:ext>
            </a:extLst>
          </p:cNvPr>
          <p:cNvSpPr>
            <a:spLocks noGrp="1" noChangeArrowheads="1"/>
          </p:cNvSpPr>
          <p:nvPr>
            <p:ph type="body" idx="1"/>
          </p:nvPr>
        </p:nvSpPr>
        <p:spPr>
          <a:noFill/>
        </p:spPr>
        <p:txBody>
          <a:bodyPr lIns="92075" tIns="46038" rIns="92075" bIns="46038"/>
          <a:lstStyle/>
          <a:p>
            <a:endParaRPr lang="it-IT" altLang="it-IT"/>
          </a:p>
        </p:txBody>
      </p:sp>
      <p:sp>
        <p:nvSpPr>
          <p:cNvPr id="24579" name="Rectangle 3">
            <a:extLst>
              <a:ext uri="{FF2B5EF4-FFF2-40B4-BE49-F238E27FC236}">
                <a16:creationId xmlns:a16="http://schemas.microsoft.com/office/drawing/2014/main" id="{97281D1A-4B06-4E31-828D-CF8906F542CA}"/>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CA54F7D-3CEA-4BDB-9B91-E372ABF40B14}"/>
              </a:ext>
            </a:extLst>
          </p:cNvPr>
          <p:cNvSpPr>
            <a:spLocks noGrp="1" noChangeArrowheads="1"/>
          </p:cNvSpPr>
          <p:nvPr>
            <p:ph type="body" idx="1"/>
          </p:nvPr>
        </p:nvSpPr>
        <p:spPr>
          <a:noFill/>
        </p:spPr>
        <p:txBody>
          <a:bodyPr lIns="92075" tIns="46038" rIns="92075" bIns="46038"/>
          <a:lstStyle/>
          <a:p>
            <a:endParaRPr lang="it-IT" altLang="it-IT"/>
          </a:p>
        </p:txBody>
      </p:sp>
      <p:sp>
        <p:nvSpPr>
          <p:cNvPr id="26627" name="Rectangle 3">
            <a:extLst>
              <a:ext uri="{FF2B5EF4-FFF2-40B4-BE49-F238E27FC236}">
                <a16:creationId xmlns:a16="http://schemas.microsoft.com/office/drawing/2014/main" id="{2207D7CC-E60F-4D49-9555-20EE6121E2F7}"/>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D05F77E-BF75-4AE2-8CE1-2DA718E7C78E}"/>
              </a:ext>
            </a:extLst>
          </p:cNvPr>
          <p:cNvSpPr>
            <a:spLocks noGrp="1" noChangeArrowheads="1"/>
          </p:cNvSpPr>
          <p:nvPr>
            <p:ph type="body" idx="1"/>
          </p:nvPr>
        </p:nvSpPr>
        <p:spPr>
          <a:noFill/>
        </p:spPr>
        <p:txBody>
          <a:bodyPr lIns="92075" tIns="46038" rIns="92075" bIns="46038"/>
          <a:lstStyle/>
          <a:p>
            <a:endParaRPr lang="it-IT" altLang="it-IT"/>
          </a:p>
        </p:txBody>
      </p:sp>
      <p:sp>
        <p:nvSpPr>
          <p:cNvPr id="28675" name="Rectangle 3">
            <a:extLst>
              <a:ext uri="{FF2B5EF4-FFF2-40B4-BE49-F238E27FC236}">
                <a16:creationId xmlns:a16="http://schemas.microsoft.com/office/drawing/2014/main" id="{08D9D8A1-80DB-4BD9-B0F5-B2FAE77B6D66}"/>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86C8EC0-1CA8-483D-9EF3-70DF36AE5F00}"/>
              </a:ext>
            </a:extLst>
          </p:cNvPr>
          <p:cNvSpPr>
            <a:spLocks noGrp="1" noChangeArrowheads="1"/>
          </p:cNvSpPr>
          <p:nvPr>
            <p:ph type="body" idx="1"/>
          </p:nvPr>
        </p:nvSpPr>
        <p:spPr>
          <a:noFill/>
        </p:spPr>
        <p:txBody>
          <a:bodyPr lIns="92075" tIns="46038" rIns="92075" bIns="46038"/>
          <a:lstStyle/>
          <a:p>
            <a:endParaRPr lang="it-IT" altLang="it-IT"/>
          </a:p>
        </p:txBody>
      </p:sp>
      <p:sp>
        <p:nvSpPr>
          <p:cNvPr id="30723" name="Rectangle 3">
            <a:extLst>
              <a:ext uri="{FF2B5EF4-FFF2-40B4-BE49-F238E27FC236}">
                <a16:creationId xmlns:a16="http://schemas.microsoft.com/office/drawing/2014/main" id="{840517F3-6BAA-4911-A935-3CEAA3BD2FCB}"/>
              </a:ext>
            </a:extLst>
          </p:cNvPr>
          <p:cNvSpPr>
            <a:spLocks noGrp="1" noRot="1" noChangeAspect="1" noChangeArrowheads="1" noTextEdit="1"/>
          </p:cNvSpPr>
          <p:nvPr>
            <p:ph type="sldImg"/>
          </p:nvPr>
        </p:nvSpPr>
        <p:spPr>
          <a:xfrm>
            <a:off x="1066800" y="1066800"/>
            <a:ext cx="4505325" cy="33782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9FE324D-E36B-43C9-A0BF-023B94928E60}"/>
              </a:ext>
            </a:extLst>
          </p:cNvPr>
          <p:cNvSpPr>
            <a:spLocks noGrp="1" noChangeArrowheads="1"/>
          </p:cNvSpPr>
          <p:nvPr>
            <p:ph type="body" idx="1"/>
          </p:nvPr>
        </p:nvSpPr>
        <p:spPr>
          <a:noFill/>
        </p:spPr>
        <p:txBody>
          <a:bodyPr lIns="92075" tIns="46038" rIns="92075" bIns="46038"/>
          <a:lstStyle/>
          <a:p>
            <a:r>
              <a:rPr lang="it-IT" altLang="it-IT"/>
              <a:t>COSA SCRIVERE IN UN SOGGETTO :</a:t>
            </a:r>
          </a:p>
          <a:p>
            <a:r>
              <a:rPr lang="it-IT" altLang="it-IT"/>
              <a:t>IMPORTANTI :</a:t>
            </a:r>
          </a:p>
          <a:p>
            <a:r>
              <a:rPr lang="it-IT" altLang="it-IT"/>
              <a:t>La trama</a:t>
            </a:r>
          </a:p>
          <a:p>
            <a:r>
              <a:rPr lang="it-IT" altLang="it-IT"/>
              <a:t>Le sottotrame</a:t>
            </a:r>
          </a:p>
          <a:p>
            <a:r>
              <a:rPr lang="it-IT" altLang="it-IT"/>
              <a:t>I personaggi principali, evidenziandone il carattere</a:t>
            </a:r>
          </a:p>
          <a:p>
            <a:r>
              <a:rPr lang="it-IT" altLang="it-IT"/>
              <a:t>L’ambientazione specificandone le suggestioni</a:t>
            </a:r>
          </a:p>
          <a:p>
            <a:r>
              <a:rPr lang="it-IT" altLang="it-IT"/>
              <a:t>Le scene d’azione</a:t>
            </a:r>
          </a:p>
          <a:p>
            <a:r>
              <a:rPr lang="it-IT" altLang="it-IT"/>
              <a:t>I colpi di scena</a:t>
            </a:r>
          </a:p>
          <a:p>
            <a:r>
              <a:rPr lang="it-IT" altLang="it-IT"/>
              <a:t>DA EVITARE</a:t>
            </a:r>
          </a:p>
          <a:p>
            <a:r>
              <a:rPr lang="it-IT" altLang="it-IT"/>
              <a:t>I dialoghi – operazione successiva</a:t>
            </a:r>
          </a:p>
          <a:p>
            <a:r>
              <a:rPr lang="it-IT" altLang="it-IT"/>
              <a:t>I personaggi secondari</a:t>
            </a:r>
          </a:p>
          <a:p>
            <a:r>
              <a:rPr lang="it-IT" altLang="it-IT"/>
              <a:t>Eccessivi approfondimenti psicologici</a:t>
            </a:r>
          </a:p>
          <a:p>
            <a:r>
              <a:rPr lang="it-IT" altLang="it-IT"/>
              <a:t>Dettagli di rifinitura</a:t>
            </a:r>
          </a:p>
        </p:txBody>
      </p:sp>
      <p:sp>
        <p:nvSpPr>
          <p:cNvPr id="32771" name="Rectangle 3">
            <a:extLst>
              <a:ext uri="{FF2B5EF4-FFF2-40B4-BE49-F238E27FC236}">
                <a16:creationId xmlns:a16="http://schemas.microsoft.com/office/drawing/2014/main" id="{B008E846-E980-43E7-8657-5A0AC0D8DB6D}"/>
              </a:ext>
            </a:extLst>
          </p:cNvPr>
          <p:cNvSpPr>
            <a:spLocks noGrp="1" noRot="1" noChangeAspect="1" noChangeArrowheads="1" noTextEdit="1"/>
          </p:cNvSpPr>
          <p:nvPr>
            <p:ph type="sldImg"/>
          </p:nvPr>
        </p:nvSpPr>
        <p:spPr>
          <a:xfrm>
            <a:off x="1295400" y="838200"/>
            <a:ext cx="4505325" cy="33782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368B65F-6B9A-4DCC-9ACD-DE76C8CD169F}"/>
              </a:ext>
            </a:extLst>
          </p:cNvPr>
          <p:cNvSpPr>
            <a:spLocks noGrp="1" noChangeArrowheads="1"/>
          </p:cNvSpPr>
          <p:nvPr>
            <p:ph type="body" idx="1"/>
          </p:nvPr>
        </p:nvSpPr>
        <p:spPr>
          <a:xfrm>
            <a:off x="457200" y="4114800"/>
            <a:ext cx="6019800" cy="5192713"/>
          </a:xfrm>
          <a:noFill/>
        </p:spPr>
        <p:txBody>
          <a:bodyPr lIns="92075" tIns="46038" rIns="92075" bIns="46038"/>
          <a:lstStyle/>
          <a:p>
            <a:pPr algn="just"/>
            <a:r>
              <a:rPr lang="it-IT" altLang="it-IT" sz="1000" b="1" u="sng">
                <a:cs typeface="Times New Roman" panose="02020603050405020304" pitchFamily="18" charset="0"/>
              </a:rPr>
              <a:t>SCENEGGIATURA</a:t>
            </a:r>
          </a:p>
          <a:p>
            <a:pPr algn="just"/>
            <a:r>
              <a:rPr lang="it-IT" altLang="it-IT" sz="1000" b="1" u="sng">
                <a:cs typeface="Times New Roman" panose="02020603050405020304" pitchFamily="18" charset="0"/>
              </a:rPr>
              <a:t>La divisione in atti</a:t>
            </a:r>
          </a:p>
          <a:p>
            <a:pPr algn="just"/>
            <a:r>
              <a:rPr lang="it-IT" altLang="it-IT" sz="1000">
                <a:cs typeface="Times New Roman" panose="02020603050405020304" pitchFamily="18" charset="0"/>
              </a:rPr>
              <a:t>Come abbiamo visto una sceneggiatura si può idealmente dividere in tre atti: inizio - svolgimento - fine. Dobbiamo capire se abbiamo rispettato questa divisione, così come l'avevamo impostata nel soggetto, e, nel caso avessimo cambiato molto, se abbiamo sostituito con altro gli elementi che costituivano la stesura tra questi tre atti. All'inizio sono chiare ambientazione, personaggi, cause scatenanti della vicenda? Lo svolgimento sviluppa adeguatamente e coerentemente ciò che avevamo posto nelle premesse? Il finale chiude la trama e tutte le sottotrame soddisfacendo completamente le curiosità dei lettore?</a:t>
            </a:r>
          </a:p>
          <a:p>
            <a:pPr algn="just"/>
            <a:r>
              <a:rPr lang="it-IT" altLang="it-IT" sz="1000">
                <a:cs typeface="Times New Roman" panose="02020603050405020304" pitchFamily="18" charset="0"/>
              </a:rPr>
              <a:t> </a:t>
            </a:r>
            <a:r>
              <a:rPr lang="it-IT" altLang="it-IT" sz="1000" b="1" u="sng">
                <a:cs typeface="Times New Roman" panose="02020603050405020304" pitchFamily="18" charset="0"/>
              </a:rPr>
              <a:t>L'arco dei personaggi</a:t>
            </a:r>
          </a:p>
          <a:p>
            <a:r>
              <a:rPr lang="it-IT" altLang="it-IT" sz="1000">
                <a:cs typeface="Times New Roman" panose="02020603050405020304" pitchFamily="18" charset="0"/>
              </a:rPr>
              <a:t>I personaggi, nel corso della storia, si comportano coerentemente con la loro psicologia? E nel caso abbiano subito dei cambiamenti questi cambiamenti sono stati ben motivati? Ho chiuso tutti i personaggi nel finale? C'è un personaggio la cui funzione narrativa è doppia rispetto a quella di un altro personaggio? E quest'ultima è la domanda più dolorosa cui rispondere. Perché nel caso di una risposta affermativa occorre eliminare senza pietà il personaggio doppione di un altro. E magari ci eravamo affezionati. Ci stava simpatico. Aveva una bella parte con dei dialoghi che ci sono costati fatica ma che troviamo particolarmente brillanti. Per consolarci possiamo pensare che lo utilizzeremo in un'altra sceneggiatura. Poi, però, … tagliare</a:t>
            </a:r>
          </a:p>
          <a:p>
            <a:r>
              <a:rPr lang="it-IT" altLang="it-IT" sz="1000" b="1" u="sng">
                <a:cs typeface="Times New Roman" panose="02020603050405020304" pitchFamily="18" charset="0"/>
              </a:rPr>
              <a:t>Le scene</a:t>
            </a:r>
          </a:p>
          <a:p>
            <a:r>
              <a:rPr lang="it-IT" altLang="it-IT" sz="1000">
                <a:cs typeface="Times New Roman" panose="02020603050405020304" pitchFamily="18" charset="0"/>
              </a:rPr>
              <a:t>C'è il giusto equilibrio tra le varie scene? Ce ne sono di inutili, ancorché belle da eliminare perché appesantiscono la narrazione? Ogni scena fa riferimento alla precedente e prelude alla successiva? Creano pathos? Ci sono scene espositive (quelle di presentazione dei personaggi o dei fatti) troppo lunghe o addirittura inutili?</a:t>
            </a:r>
            <a:endParaRPr lang="it-IT" altLang="it-IT" sz="1000" b="1">
              <a:cs typeface="Times New Roman" panose="02020603050405020304" pitchFamily="18" charset="0"/>
            </a:endParaRPr>
          </a:p>
          <a:p>
            <a:r>
              <a:rPr lang="it-IT" altLang="it-IT" sz="1000">
                <a:cs typeface="Times New Roman" panose="02020603050405020304" pitchFamily="18" charset="0"/>
              </a:rPr>
              <a:t> </a:t>
            </a:r>
            <a:r>
              <a:rPr lang="it-IT" altLang="it-IT" sz="1000" b="1" u="sng">
                <a:cs typeface="Times New Roman" panose="02020603050405020304" pitchFamily="18" charset="0"/>
              </a:rPr>
              <a:t>I dialoghi</a:t>
            </a:r>
            <a:endParaRPr lang="it-IT" altLang="it-IT" sz="1000" b="1">
              <a:cs typeface="Times New Roman" panose="02020603050405020304" pitchFamily="18" charset="0"/>
            </a:endParaRPr>
          </a:p>
          <a:p>
            <a:r>
              <a:rPr lang="it-IT" altLang="it-IT" sz="1000">
                <a:cs typeface="Times New Roman" panose="02020603050405020304" pitchFamily="18" charset="0"/>
              </a:rPr>
              <a:t>Sono troppo lunghi. Questo è il postulato delle revisioni. 1 dialoghi della prima stesura sono sicuramente eccessivi, a volte ridondanti e pure pleonastici. Non c'è dialogo che non si possa abbreviare. Magari risparmiando una sola parola o addirittura una congiunzione. Tutto serve a rendere un dialogo più brillante ed efficace. Quel lungo discorso che ci piaceva tanto alla fine risulta sostituibile con un'azione, un'immagine. E allora via, tagliare. Perché, non dimentichiamolo mai, uno sceneggiatore è soprattutto uno scrittore di immagini.</a:t>
            </a:r>
            <a:endParaRPr lang="it-IT" altLang="it-IT" sz="1000" b="1">
              <a:cs typeface="Times New Roman" panose="02020603050405020304" pitchFamily="18" charset="0"/>
            </a:endParaRPr>
          </a:p>
          <a:p>
            <a:r>
              <a:rPr lang="it-IT" altLang="it-IT" sz="1000" b="1">
                <a:cs typeface="Times New Roman" panose="02020603050405020304" pitchFamily="18" charset="0"/>
              </a:rPr>
              <a:t> </a:t>
            </a:r>
            <a:r>
              <a:rPr lang="it-IT" altLang="it-IT" sz="1000" b="1" u="sng">
                <a:cs typeface="Times New Roman" panose="02020603050405020304" pitchFamily="18" charset="0"/>
              </a:rPr>
              <a:t>Il conflitto</a:t>
            </a:r>
            <a:endParaRPr lang="it-IT" altLang="it-IT" sz="1000" b="1">
              <a:cs typeface="Times New Roman" panose="02020603050405020304" pitchFamily="18" charset="0"/>
            </a:endParaRPr>
          </a:p>
          <a:p>
            <a:r>
              <a:rPr lang="it-IT" altLang="it-IT" sz="1000">
                <a:cs typeface="Times New Roman" panose="02020603050405020304" pitchFamily="18" charset="0"/>
              </a:rPr>
              <a:t>I conflitti posti in essere nel soggetto, sono stati mantenuti? E in caso di risposta negativa, sono stati sostituiti da altri conflitti? La tensione della storia è sempre viva? Nel finale sono stati risolti tutti i conflitti?</a:t>
            </a:r>
            <a:endParaRPr lang="it-IT" altLang="it-IT" sz="1000" b="1">
              <a:cs typeface="Times New Roman" panose="02020603050405020304" pitchFamily="18" charset="0"/>
            </a:endParaRPr>
          </a:p>
          <a:p>
            <a:endParaRPr lang="it-IT" altLang="it-IT" sz="1000"/>
          </a:p>
        </p:txBody>
      </p:sp>
      <p:sp>
        <p:nvSpPr>
          <p:cNvPr id="34819" name="Rectangle 3">
            <a:extLst>
              <a:ext uri="{FF2B5EF4-FFF2-40B4-BE49-F238E27FC236}">
                <a16:creationId xmlns:a16="http://schemas.microsoft.com/office/drawing/2014/main" id="{A453C569-DD65-4CB9-9585-C15D68E14B25}"/>
              </a:ext>
            </a:extLst>
          </p:cNvPr>
          <p:cNvSpPr>
            <a:spLocks noGrp="1" noRot="1" noChangeAspect="1" noChangeArrowheads="1" noTextEdit="1"/>
          </p:cNvSpPr>
          <p:nvPr>
            <p:ph type="sldImg"/>
          </p:nvPr>
        </p:nvSpPr>
        <p:spPr>
          <a:xfrm>
            <a:off x="1066800" y="609600"/>
            <a:ext cx="4505325" cy="33782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1E97912-AADF-40A4-89B7-290BF968C00A}"/>
              </a:ext>
            </a:extLst>
          </p:cNvPr>
          <p:cNvSpPr>
            <a:spLocks noGrp="1" noChangeArrowheads="1"/>
          </p:cNvSpPr>
          <p:nvPr>
            <p:ph type="body" idx="1"/>
          </p:nvPr>
        </p:nvSpPr>
        <p:spPr>
          <a:xfrm>
            <a:off x="457200" y="3962400"/>
            <a:ext cx="6019800" cy="4660900"/>
          </a:xfrm>
          <a:noFill/>
        </p:spPr>
        <p:txBody>
          <a:bodyPr lIns="92075" tIns="46038" rIns="92075" bIns="46038"/>
          <a:lstStyle/>
          <a:p>
            <a:r>
              <a:rPr lang="it-IT" altLang="it-IT">
                <a:cs typeface="Times New Roman" panose="02020603050405020304" pitchFamily="18" charset="0"/>
              </a:rPr>
              <a:t>LA REGIA</a:t>
            </a:r>
          </a:p>
          <a:p>
            <a:r>
              <a:rPr lang="it-IT" altLang="it-IT">
                <a:cs typeface="Times New Roman" panose="02020603050405020304" pitchFamily="18" charset="0"/>
              </a:rPr>
              <a:t>Come una composizione musicale scritta per un trio d'archi, anche la sceneggiatura del fumetto si può suddividere in tre diversi momenti: regia, dialoghi, onomatopee ( parole che imitano oricordano suoni ) che, pure essendo distinti, devono andare a creare un'unica armonia. La regia consiste nelle indicazioni  dell'autore dei testi al disegnatore, i dialoghi attengono agli scambi verbali tra i personaggi e le onomatopee sono i rumori, quelli che nel cinema vengono detti effetti sonori. In questo paragrafo esamineremo la prima di queste tre partiture, la regia, ovvero quella sezione dove lo sceneggiatore indica al disegnatore cosa disegnare vignetta per vignetta ed il modo di farlo. Abbiamo accennato in precedenza che la regia vera e propria di un fumetto è però condivisa tra sceneggiatore e disegnatore. Dunque qui si parla non dell'opera finita, ma solo della sceneggiatura. Perché, al di là delle precise indicazioni che il disegnatore potrà ricevere dallo sceneggiatore, alla fine è lui che va sul set e che ha in mano la macchina da presa, cioè lla matita. Ma perché tutte le indicazioni fondamentali sono affidate allo sceneggiatore?</a:t>
            </a:r>
          </a:p>
          <a:p>
            <a:r>
              <a:rPr lang="it-IT" altLang="it-IT">
                <a:cs typeface="Times New Roman" panose="02020603050405020304" pitchFamily="18" charset="0"/>
              </a:rPr>
              <a:t>Ci sono due ragioni. Una di ordine contenutistico, l'altra tecnica. Quella di ordine contenutistico è che allo sceneggiatore, essendo l'autore della storia, spetta scegliere lo stile con cui raccontarla e anche il "punto di vista" da cui narrarla. </a:t>
            </a:r>
          </a:p>
          <a:p>
            <a:r>
              <a:rPr lang="it-IT" altLang="it-IT">
                <a:cs typeface="Times New Roman" panose="02020603050405020304" pitchFamily="18" charset="0"/>
              </a:rPr>
              <a:t>il motivo tecnico è che spesso, soprattutto nelle produzioni seriali, di fumetti lunghi, tipo Tex o Dylan DM il disegnatore non riceve tutta la sceneggiatore, ma gruppi di pagine alla volta. Perciò gli è impossibile conoscere l'intera vicenda, che invece è nota allo sceneggiatore. Dunque quest'ultimo è l'unico a poter sapere come regolarsi in funzione dell'equilibrio di tutta la narrazio~ ne. Ma vediamo cosa lo sceneggiatore deve assolutamente indicare al disegnatore:</a:t>
            </a:r>
          </a:p>
          <a:p>
            <a:r>
              <a:rPr lang="it-IT" altLang="it-IT">
                <a:cs typeface="Times New Roman" panose="02020603050405020304" pitchFamily="18" charset="0"/>
              </a:rPr>
              <a:t> a) il luogo  b) il tempo dell'azione  c) l'inquadratura; d) l'eventuale movimento di macchina; e) l'azione; i) la recitazione dei personaggi</a:t>
            </a:r>
            <a:endParaRPr lang="it-IT" altLang="it-IT"/>
          </a:p>
        </p:txBody>
      </p:sp>
      <p:sp>
        <p:nvSpPr>
          <p:cNvPr id="36867" name="Rectangle 3">
            <a:extLst>
              <a:ext uri="{FF2B5EF4-FFF2-40B4-BE49-F238E27FC236}">
                <a16:creationId xmlns:a16="http://schemas.microsoft.com/office/drawing/2014/main" id="{29ACD5CD-3AAB-4839-A8A3-575C59802C64}"/>
              </a:ext>
            </a:extLst>
          </p:cNvPr>
          <p:cNvSpPr>
            <a:spLocks noGrp="1" noRot="1" noChangeAspect="1" noChangeArrowheads="1" noTextEdit="1"/>
          </p:cNvSpPr>
          <p:nvPr>
            <p:ph type="sldImg"/>
          </p:nvPr>
        </p:nvSpPr>
        <p:spPr>
          <a:xfrm>
            <a:off x="1143000" y="533400"/>
            <a:ext cx="4505325" cy="33782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F0498AF-AFF0-4704-AFBE-10869CA90CF3}"/>
              </a:ext>
            </a:extLst>
          </p:cNvPr>
          <p:cNvSpPr>
            <a:spLocks noGrp="1" noChangeArrowheads="1"/>
          </p:cNvSpPr>
          <p:nvPr>
            <p:ph type="body" idx="1"/>
          </p:nvPr>
        </p:nvSpPr>
        <p:spPr>
          <a:noFill/>
        </p:spPr>
        <p:txBody>
          <a:bodyPr lIns="92075" tIns="46038" rIns="92075" bIns="46038"/>
          <a:lstStyle/>
          <a:p>
            <a:endParaRPr lang="it-IT" altLang="it-IT"/>
          </a:p>
        </p:txBody>
      </p:sp>
      <p:sp>
        <p:nvSpPr>
          <p:cNvPr id="38915" name="Rectangle 3">
            <a:extLst>
              <a:ext uri="{FF2B5EF4-FFF2-40B4-BE49-F238E27FC236}">
                <a16:creationId xmlns:a16="http://schemas.microsoft.com/office/drawing/2014/main" id="{00D905EE-29BF-4640-93EB-AFA438E77503}"/>
              </a:ext>
            </a:extLst>
          </p:cNvPr>
          <p:cNvSpPr>
            <a:spLocks noGrp="1" noRot="1" noChangeAspect="1" noChangeArrowheads="1" noTextEdit="1"/>
          </p:cNvSpPr>
          <p:nvPr>
            <p:ph type="sldImg"/>
          </p:nvPr>
        </p:nvSpPr>
        <p:spPr>
          <a:xfrm>
            <a:off x="1143000" y="990600"/>
            <a:ext cx="4505325" cy="33782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D5B3B57-4D55-488F-836A-9CAD8CB2DBCA}"/>
              </a:ext>
            </a:extLst>
          </p:cNvPr>
          <p:cNvSpPr>
            <a:spLocks noGrp="1" noChangeArrowheads="1"/>
          </p:cNvSpPr>
          <p:nvPr>
            <p:ph type="body" idx="1"/>
          </p:nvPr>
        </p:nvSpPr>
        <p:spPr>
          <a:noFill/>
        </p:spPr>
        <p:txBody>
          <a:bodyPr lIns="92075" tIns="46038" rIns="92075" bIns="46038"/>
          <a:lstStyle/>
          <a:p>
            <a:endParaRPr lang="it-IT" altLang="it-IT"/>
          </a:p>
        </p:txBody>
      </p:sp>
      <p:sp>
        <p:nvSpPr>
          <p:cNvPr id="40963" name="Rectangle 3">
            <a:extLst>
              <a:ext uri="{FF2B5EF4-FFF2-40B4-BE49-F238E27FC236}">
                <a16:creationId xmlns:a16="http://schemas.microsoft.com/office/drawing/2014/main" id="{55A2B9FA-47F2-436A-A0A3-9C380AA412A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C3369D-7AD3-49F8-8772-9869F96DD6D7}"/>
              </a:ext>
            </a:extLst>
          </p:cNvPr>
          <p:cNvSpPr>
            <a:spLocks noGrp="1" noChangeArrowheads="1"/>
          </p:cNvSpPr>
          <p:nvPr>
            <p:ph type="body" idx="1"/>
          </p:nvPr>
        </p:nvSpPr>
        <p:spPr>
          <a:xfrm>
            <a:off x="838200" y="5257800"/>
            <a:ext cx="5029200" cy="4049713"/>
          </a:xfrm>
          <a:noFill/>
        </p:spPr>
        <p:txBody>
          <a:bodyPr lIns="92075" tIns="46038" rIns="92075" bIns="46038"/>
          <a:lstStyle/>
          <a:p>
            <a:endParaRPr lang="it-IT" altLang="it-IT"/>
          </a:p>
        </p:txBody>
      </p:sp>
      <p:sp>
        <p:nvSpPr>
          <p:cNvPr id="6147" name="Rectangle 3">
            <a:extLst>
              <a:ext uri="{FF2B5EF4-FFF2-40B4-BE49-F238E27FC236}">
                <a16:creationId xmlns:a16="http://schemas.microsoft.com/office/drawing/2014/main" id="{C045C46C-8486-4E29-8610-B172A2868D61}"/>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F908E10-ADA6-4913-B76E-C66458325D2E}"/>
              </a:ext>
            </a:extLst>
          </p:cNvPr>
          <p:cNvSpPr>
            <a:spLocks noGrp="1" noChangeArrowheads="1"/>
          </p:cNvSpPr>
          <p:nvPr>
            <p:ph type="body" idx="1"/>
          </p:nvPr>
        </p:nvSpPr>
        <p:spPr>
          <a:noFill/>
        </p:spPr>
        <p:txBody>
          <a:bodyPr lIns="92075" tIns="46038" rIns="92075" bIns="46038"/>
          <a:lstStyle/>
          <a:p>
            <a:r>
              <a:rPr lang="it-IT" altLang="it-IT">
                <a:cs typeface="Times New Roman" panose="02020603050405020304" pitchFamily="18" charset="0"/>
              </a:rPr>
              <a:t>Si potrebbe sostenere che solo in quanto sentiamo il BANG come un colpo di pistola, non vediamo il personaggio come un disegno ma come un essere umano fatto di carne e di sangue. Assai più che nel cinema, dunque, l'effetto sonoro assume un valore fondamentale nella riproduzione della realtà. Un fumetto senza le onomatopee non solo sarebbe come un film muto, ma non sarebbe proprio un fumetto.</a:t>
            </a:r>
            <a:endParaRPr lang="it-IT" altLang="it-IT" b="1">
              <a:cs typeface="Times New Roman" panose="02020603050405020304" pitchFamily="18" charset="0"/>
            </a:endParaRPr>
          </a:p>
          <a:p>
            <a:endParaRPr lang="it-IT" altLang="it-IT"/>
          </a:p>
        </p:txBody>
      </p:sp>
      <p:sp>
        <p:nvSpPr>
          <p:cNvPr id="43011" name="Rectangle 3">
            <a:extLst>
              <a:ext uri="{FF2B5EF4-FFF2-40B4-BE49-F238E27FC236}">
                <a16:creationId xmlns:a16="http://schemas.microsoft.com/office/drawing/2014/main" id="{43B1FC86-4B7F-4BBF-B9D5-1B4584677B85}"/>
              </a:ext>
            </a:extLst>
          </p:cNvPr>
          <p:cNvSpPr>
            <a:spLocks noGrp="1" noRot="1" noChangeAspect="1" noChangeArrowheads="1" noTextEdit="1"/>
          </p:cNvSpPr>
          <p:nvPr>
            <p:ph type="sldImg"/>
          </p:nvPr>
        </p:nvSpPr>
        <p:spPr>
          <a:xfrm>
            <a:off x="990600" y="533400"/>
            <a:ext cx="4505325" cy="337820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6F020F9-5B12-4412-AD77-972F5C9AADF5}"/>
              </a:ext>
            </a:extLst>
          </p:cNvPr>
          <p:cNvSpPr>
            <a:spLocks noGrp="1" noChangeArrowheads="1"/>
          </p:cNvSpPr>
          <p:nvPr>
            <p:ph type="body" idx="1"/>
          </p:nvPr>
        </p:nvSpPr>
        <p:spPr>
          <a:noFill/>
        </p:spPr>
        <p:txBody>
          <a:bodyPr lIns="92075" tIns="46038" rIns="92075" bIns="46038"/>
          <a:lstStyle/>
          <a:p>
            <a:endParaRPr lang="it-IT" altLang="it-IT"/>
          </a:p>
        </p:txBody>
      </p:sp>
      <p:sp>
        <p:nvSpPr>
          <p:cNvPr id="45059" name="Rectangle 3">
            <a:extLst>
              <a:ext uri="{FF2B5EF4-FFF2-40B4-BE49-F238E27FC236}">
                <a16:creationId xmlns:a16="http://schemas.microsoft.com/office/drawing/2014/main" id="{F96990AE-2AE0-41A3-B494-2C7D4F6C7754}"/>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E5D23C7-5ABD-460E-B6F0-BF32E33678DE}"/>
              </a:ext>
            </a:extLst>
          </p:cNvPr>
          <p:cNvSpPr>
            <a:spLocks noGrp="1" noChangeArrowheads="1"/>
          </p:cNvSpPr>
          <p:nvPr>
            <p:ph type="body" idx="1"/>
          </p:nvPr>
        </p:nvSpPr>
        <p:spPr>
          <a:xfrm>
            <a:off x="533400" y="4573588"/>
            <a:ext cx="5791200" cy="4049712"/>
          </a:xfrm>
          <a:noFill/>
        </p:spPr>
        <p:txBody>
          <a:bodyPr lIns="92075" tIns="46038" rIns="92075" bIns="46038"/>
          <a:lstStyle/>
          <a:p>
            <a:r>
              <a:rPr lang="it-IT" altLang="it-IT">
                <a:cs typeface="Times New Roman" panose="02020603050405020304" pitchFamily="18" charset="0"/>
              </a:rPr>
              <a:t>La questione è di difficile risoluzione. La maggior parte del lessico del fumetto, infatti,  deriva dal cinema, con gli opportuni adattamenti che però non sempre consentono di confrontare esattamente la funzione filmica con quella dei comics. Useremo perciò il termine lay-out come sinonimo di storyboard, cercando di capire che cos'è e qual è la sua utilità nel fumetto. Lo storyboard, nel cinema, ha una sua funzione precisa. E’ il disegno della sceneggiatura, spesse volte realizzato dal disegnatore con la presenza dei regista e indica non solo le inquadrature, ma anche i movimenti di macchina e le entrate e le uscite di campo dei personaggi; cosa che consente al regista di “vedere" il film ancor prima di andare sul set; favorendo non solo un miglior lavoro dal punto di vista qualitativo, ma anche un risparmio in termini di tempi di lavorazione e quindi di budget.</a:t>
            </a:r>
          </a:p>
          <a:p>
            <a:r>
              <a:rPr lang="it-IT" altLang="it-IT">
                <a:cs typeface="Times New Roman" panose="02020603050405020304" pitchFamily="18" charset="0"/>
              </a:rPr>
              <a:t>Nel cartone animato, poi, lo storyboard ha una funzione importantissima. Tanto che lo storyboard artist viene indicato come il vero regista di un film in animazione, sia esso un lungometraggio che la puntata di un serial TV. Questo perché tutto ciò che viene realizzato nello storyboard, da un punto di vista dei tagli di inquadratura e delle entrate e uscite di campo, apparirà identico sullo schermo. Nessuno più interverrà a correggere o modificare ciò che ha fatto lo storyboard artist. Il Lay-out nel fumetto è il lavoro preliminare del disegnatore circa l'impaginazione della tavola e le inquadrature. t, in questa fase che viene impostato il racconto visivo. Qui la storia scritta inizia a trasformarsi nella storia disegnata.</a:t>
            </a:r>
          </a:p>
          <a:p>
            <a:r>
              <a:rPr lang="it-IT" altLang="it-IT">
                <a:cs typeface="Times New Roman" panose="02020603050405020304" pitchFamily="18" charset="0"/>
              </a:rPr>
              <a:t>Ci sono alcune regole elementari del Lay out. Il personaggio che parla per primo è di solito </a:t>
            </a:r>
          </a:p>
          <a:p>
            <a:r>
              <a:rPr lang="it-IT" altLang="it-IT">
                <a:cs typeface="Times New Roman" panose="02020603050405020304" pitchFamily="18" charset="0"/>
              </a:rPr>
              <a:t>a sinistra, o almeno il suo fumetto è il più alto nella vignetta. I ‘campi’ del cinema sono sostituiti dai ‘piani’</a:t>
            </a:r>
          </a:p>
          <a:p>
            <a:r>
              <a:rPr lang="it-IT" altLang="it-IT">
                <a:cs typeface="Times New Roman" panose="02020603050405020304" pitchFamily="18" charset="0"/>
              </a:rPr>
              <a:t> </a:t>
            </a:r>
          </a:p>
          <a:p>
            <a:endParaRPr lang="it-IT" altLang="it-IT"/>
          </a:p>
        </p:txBody>
      </p:sp>
      <p:sp>
        <p:nvSpPr>
          <p:cNvPr id="47107" name="Rectangle 3">
            <a:extLst>
              <a:ext uri="{FF2B5EF4-FFF2-40B4-BE49-F238E27FC236}">
                <a16:creationId xmlns:a16="http://schemas.microsoft.com/office/drawing/2014/main" id="{B7B15FC1-E2E1-476C-8EBD-28B4452ED5D0}"/>
              </a:ext>
            </a:extLst>
          </p:cNvPr>
          <p:cNvSpPr>
            <a:spLocks noGrp="1" noRot="1" noChangeAspect="1" noChangeArrowheads="1" noTextEdit="1"/>
          </p:cNvSpPr>
          <p:nvPr>
            <p:ph type="sldImg"/>
          </p:nvPr>
        </p:nvSpPr>
        <p:spPr>
          <a:xfrm>
            <a:off x="1219200" y="762000"/>
            <a:ext cx="4505325" cy="337820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5411CAA-1E89-4F77-848B-73D9A34F0044}"/>
              </a:ext>
            </a:extLst>
          </p:cNvPr>
          <p:cNvSpPr>
            <a:spLocks noGrp="1" noChangeArrowheads="1"/>
          </p:cNvSpPr>
          <p:nvPr>
            <p:ph type="body" idx="1"/>
          </p:nvPr>
        </p:nvSpPr>
        <p:spPr>
          <a:xfrm>
            <a:off x="533400" y="4573588"/>
            <a:ext cx="5791200" cy="4049712"/>
          </a:xfrm>
          <a:noFill/>
        </p:spPr>
        <p:txBody>
          <a:bodyPr lIns="92075" tIns="46038" rIns="92075" bIns="46038"/>
          <a:lstStyle/>
          <a:p>
            <a:r>
              <a:rPr lang="it-IT" altLang="it-IT">
                <a:cs typeface="Times New Roman" panose="02020603050405020304" pitchFamily="18" charset="0"/>
              </a:rPr>
              <a:t>La questione è di difficile risoluzione. La maggior parte del lessico del fumetto, infatti, è mutuato dal cinema, con gli opportuni adattamenti che, pero, non sempre consentono di omologare esattamente la funzione filmica con quella dei comics. Useremo perciò il termine lay-out come sinonimo di storyboard, cercando di capire che cos'è e qual è la sua utilità nel fumetto. Lo storyboard, nel cinema, ha una sua funzione precisa. E’ il disegno della sceneggiatura, spesse volte realizzato dal disegnatore con la presenza dei regista e indica non solo le inquadrature, ma anche i movimenti di macchina e le entrate e le uscite di campo dei personaggi; cosa che consente al regista di “vedere" il film ancor prima di andare sul set; favorendo non solo un miglior lavoro dal punto di vista qualitativo, ma anche un risparmio in termini di tempi di lavorazione e quindi di budget.</a:t>
            </a:r>
            <a:endParaRPr lang="it-IT" altLang="it-IT" b="1">
              <a:cs typeface="Times New Roman" panose="02020603050405020304" pitchFamily="18" charset="0"/>
            </a:endParaRPr>
          </a:p>
          <a:p>
            <a:r>
              <a:rPr lang="it-IT" altLang="it-IT">
                <a:cs typeface="Times New Roman" panose="02020603050405020304" pitchFamily="18" charset="0"/>
              </a:rPr>
              <a:t>Nel cartone animato, poi, lo storyboard ha una funzione importantissima. Tanto che lo storyboard artist viene indicato come il vero regista di un film in animazione, sia esso un lungometraggio che la puntata di un serial TV. Questo perché tutto ciò che viene realizzato nello storyboard, da un punto di vista dei tagli di inquadratura e delle entrate e uscite di campo, apparirà identico sullo schermo. Nessuno più interverrà a correggere o modificare ciò che ha fatto lo storyboard artist. Il Lay-out nel fumetto è il lavoro preliminare del disegnatore circa l'impaginazione della tavola e le inquadrature. t, in questa fase che viene impostato il racconto visivo. Qui la storia scritta inizia a trasformarsi nella storia disegnata.</a:t>
            </a:r>
          </a:p>
          <a:p>
            <a:r>
              <a:rPr lang="it-IT" altLang="it-IT">
                <a:cs typeface="Times New Roman" panose="02020603050405020304" pitchFamily="18" charset="0"/>
              </a:rPr>
              <a:t>Ci sono alcune regole elementari del Lay out. Il personaggio che parla per primo è di solito </a:t>
            </a:r>
          </a:p>
          <a:p>
            <a:r>
              <a:rPr lang="it-IT" altLang="it-IT">
                <a:cs typeface="Times New Roman" panose="02020603050405020304" pitchFamily="18" charset="0"/>
              </a:rPr>
              <a:t>a sinistra, o almeno il suo fumetto è il più alto nella vignetta. I ‘campi’ del cinema sono sostituiti dai ‘piani’</a:t>
            </a:r>
            <a:endParaRPr lang="it-IT" altLang="it-IT" b="1">
              <a:cs typeface="Times New Roman" panose="02020603050405020304" pitchFamily="18" charset="0"/>
            </a:endParaRPr>
          </a:p>
          <a:p>
            <a:r>
              <a:rPr lang="it-IT" altLang="it-IT">
                <a:cs typeface="Times New Roman" panose="02020603050405020304" pitchFamily="18" charset="0"/>
              </a:rPr>
              <a:t> </a:t>
            </a:r>
            <a:endParaRPr lang="it-IT" altLang="it-IT" b="1">
              <a:cs typeface="Times New Roman" panose="02020603050405020304" pitchFamily="18" charset="0"/>
            </a:endParaRPr>
          </a:p>
          <a:p>
            <a:endParaRPr lang="it-IT" altLang="it-IT"/>
          </a:p>
        </p:txBody>
      </p:sp>
      <p:sp>
        <p:nvSpPr>
          <p:cNvPr id="49155" name="Rectangle 3">
            <a:extLst>
              <a:ext uri="{FF2B5EF4-FFF2-40B4-BE49-F238E27FC236}">
                <a16:creationId xmlns:a16="http://schemas.microsoft.com/office/drawing/2014/main" id="{E36AD6C8-A825-4DD8-AD27-773A18A95400}"/>
              </a:ext>
            </a:extLst>
          </p:cNvPr>
          <p:cNvSpPr>
            <a:spLocks noGrp="1" noRot="1" noChangeAspect="1" noChangeArrowheads="1" noTextEdit="1"/>
          </p:cNvSpPr>
          <p:nvPr>
            <p:ph type="sldImg"/>
          </p:nvPr>
        </p:nvSpPr>
        <p:spPr>
          <a:xfrm>
            <a:off x="1219200" y="762000"/>
            <a:ext cx="4505325" cy="337820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C16E262-7E0A-4E88-9A4D-3463C62750BA}"/>
              </a:ext>
            </a:extLst>
          </p:cNvPr>
          <p:cNvSpPr>
            <a:spLocks noGrp="1" noChangeArrowheads="1"/>
          </p:cNvSpPr>
          <p:nvPr>
            <p:ph type="body" idx="1"/>
          </p:nvPr>
        </p:nvSpPr>
        <p:spPr>
          <a:noFill/>
        </p:spPr>
        <p:txBody>
          <a:bodyPr lIns="92075" tIns="46038" rIns="92075" bIns="46038"/>
          <a:lstStyle/>
          <a:p>
            <a:endParaRPr lang="it-IT" altLang="it-IT"/>
          </a:p>
        </p:txBody>
      </p:sp>
      <p:sp>
        <p:nvSpPr>
          <p:cNvPr id="51203" name="Rectangle 3">
            <a:extLst>
              <a:ext uri="{FF2B5EF4-FFF2-40B4-BE49-F238E27FC236}">
                <a16:creationId xmlns:a16="http://schemas.microsoft.com/office/drawing/2014/main" id="{E5770DDA-C24E-479C-A5A1-2B1286AA153D}"/>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BEBEF0-399C-4BBA-ACD1-1D610DD3A55E}"/>
              </a:ext>
            </a:extLst>
          </p:cNvPr>
          <p:cNvSpPr>
            <a:spLocks noGrp="1" noChangeArrowheads="1"/>
          </p:cNvSpPr>
          <p:nvPr>
            <p:ph type="body" idx="1"/>
          </p:nvPr>
        </p:nvSpPr>
        <p:spPr>
          <a:noFill/>
        </p:spPr>
        <p:txBody>
          <a:bodyPr lIns="92075" tIns="46038" rIns="92075" bIns="46038"/>
          <a:lstStyle/>
          <a:p>
            <a:endParaRPr lang="it-IT" altLang="it-IT"/>
          </a:p>
        </p:txBody>
      </p:sp>
      <p:sp>
        <p:nvSpPr>
          <p:cNvPr id="53251" name="Rectangle 3">
            <a:extLst>
              <a:ext uri="{FF2B5EF4-FFF2-40B4-BE49-F238E27FC236}">
                <a16:creationId xmlns:a16="http://schemas.microsoft.com/office/drawing/2014/main" id="{4F446B64-1349-46CF-B941-E6978DF98D3E}"/>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6F10A99-0F96-4335-921F-ED0F56EC5EF2}"/>
              </a:ext>
            </a:extLst>
          </p:cNvPr>
          <p:cNvSpPr>
            <a:spLocks noGrp="1" noChangeArrowheads="1"/>
          </p:cNvSpPr>
          <p:nvPr>
            <p:ph type="body" idx="1"/>
          </p:nvPr>
        </p:nvSpPr>
        <p:spPr>
          <a:noFill/>
        </p:spPr>
        <p:txBody>
          <a:bodyPr lIns="92075" tIns="46038" rIns="92075" bIns="46038"/>
          <a:lstStyle/>
          <a:p>
            <a:endParaRPr lang="it-IT" altLang="it-IT"/>
          </a:p>
        </p:txBody>
      </p:sp>
      <p:sp>
        <p:nvSpPr>
          <p:cNvPr id="55299" name="Rectangle 3">
            <a:extLst>
              <a:ext uri="{FF2B5EF4-FFF2-40B4-BE49-F238E27FC236}">
                <a16:creationId xmlns:a16="http://schemas.microsoft.com/office/drawing/2014/main" id="{00AAC1A8-CD3B-4F5F-BEB8-ED34742E8C5B}"/>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B2D2752-4B26-4871-B45D-AE028ED6009F}"/>
              </a:ext>
            </a:extLst>
          </p:cNvPr>
          <p:cNvSpPr>
            <a:spLocks noGrp="1" noChangeArrowheads="1"/>
          </p:cNvSpPr>
          <p:nvPr>
            <p:ph type="body" idx="1"/>
          </p:nvPr>
        </p:nvSpPr>
        <p:spPr>
          <a:noFill/>
        </p:spPr>
        <p:txBody>
          <a:bodyPr lIns="92075" tIns="46038" rIns="92075" bIns="46038"/>
          <a:lstStyle/>
          <a:p>
            <a:endParaRPr lang="it-IT" altLang="it-IT"/>
          </a:p>
        </p:txBody>
      </p:sp>
      <p:sp>
        <p:nvSpPr>
          <p:cNvPr id="57347" name="Rectangle 3">
            <a:extLst>
              <a:ext uri="{FF2B5EF4-FFF2-40B4-BE49-F238E27FC236}">
                <a16:creationId xmlns:a16="http://schemas.microsoft.com/office/drawing/2014/main" id="{50038AF5-4363-4919-8FE6-747FFF53D89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E29C553C-3533-48AA-8CE5-B76CE45FF351}"/>
              </a:ext>
            </a:extLst>
          </p:cNvPr>
          <p:cNvSpPr>
            <a:spLocks noGrp="1" noChangeArrowheads="1"/>
          </p:cNvSpPr>
          <p:nvPr>
            <p:ph type="body" idx="1"/>
          </p:nvPr>
        </p:nvSpPr>
        <p:spPr>
          <a:noFill/>
        </p:spPr>
        <p:txBody>
          <a:bodyPr lIns="92075" tIns="46038" rIns="92075" bIns="46038"/>
          <a:lstStyle/>
          <a:p>
            <a:endParaRPr lang="it-IT" altLang="it-IT"/>
          </a:p>
        </p:txBody>
      </p:sp>
      <p:sp>
        <p:nvSpPr>
          <p:cNvPr id="59395" name="Rectangle 1027">
            <a:extLst>
              <a:ext uri="{FF2B5EF4-FFF2-40B4-BE49-F238E27FC236}">
                <a16:creationId xmlns:a16="http://schemas.microsoft.com/office/drawing/2014/main" id="{196CD372-36A5-4320-802A-697F6030442E}"/>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80A3275-25CC-41DE-BDBE-7D7390F075CF}"/>
              </a:ext>
            </a:extLst>
          </p:cNvPr>
          <p:cNvSpPr>
            <a:spLocks noGrp="1" noChangeArrowheads="1"/>
          </p:cNvSpPr>
          <p:nvPr>
            <p:ph type="body" idx="1"/>
          </p:nvPr>
        </p:nvSpPr>
        <p:spPr>
          <a:noFill/>
        </p:spPr>
        <p:txBody>
          <a:bodyPr lIns="92075" tIns="46038" rIns="92075" bIns="46038"/>
          <a:lstStyle/>
          <a:p>
            <a:endParaRPr lang="it-IT" altLang="it-IT"/>
          </a:p>
        </p:txBody>
      </p:sp>
      <p:sp>
        <p:nvSpPr>
          <p:cNvPr id="61443" name="Rectangle 3">
            <a:extLst>
              <a:ext uri="{FF2B5EF4-FFF2-40B4-BE49-F238E27FC236}">
                <a16:creationId xmlns:a16="http://schemas.microsoft.com/office/drawing/2014/main" id="{40E0DC60-953C-4D45-9809-F37002FAF7E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0B4D84-B673-4432-B93F-F97E1690D5CE}"/>
              </a:ext>
            </a:extLst>
          </p:cNvPr>
          <p:cNvSpPr>
            <a:spLocks noGrp="1" noChangeArrowheads="1"/>
          </p:cNvSpPr>
          <p:nvPr>
            <p:ph type="body" idx="1"/>
          </p:nvPr>
        </p:nvSpPr>
        <p:spPr>
          <a:xfrm>
            <a:off x="914400" y="5181600"/>
            <a:ext cx="5029200" cy="4049713"/>
          </a:xfrm>
          <a:noFill/>
        </p:spPr>
        <p:txBody>
          <a:bodyPr lIns="92075" tIns="46038" rIns="92075" bIns="46038"/>
          <a:lstStyle/>
          <a:p>
            <a:endParaRPr lang="it-IT" altLang="it-IT"/>
          </a:p>
        </p:txBody>
      </p:sp>
      <p:sp>
        <p:nvSpPr>
          <p:cNvPr id="8195" name="Rectangle 3">
            <a:extLst>
              <a:ext uri="{FF2B5EF4-FFF2-40B4-BE49-F238E27FC236}">
                <a16:creationId xmlns:a16="http://schemas.microsoft.com/office/drawing/2014/main" id="{CF59A94B-2BDE-4940-B256-36E512AA769F}"/>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C9E0C7-49CC-47CC-8CD1-BD8E8D67CA06}"/>
              </a:ext>
            </a:extLst>
          </p:cNvPr>
          <p:cNvSpPr>
            <a:spLocks noGrp="1" noChangeArrowheads="1"/>
          </p:cNvSpPr>
          <p:nvPr>
            <p:ph type="body" idx="1"/>
          </p:nvPr>
        </p:nvSpPr>
        <p:spPr>
          <a:noFill/>
        </p:spPr>
        <p:txBody>
          <a:bodyPr lIns="92075" tIns="46038" rIns="92075" bIns="46038"/>
          <a:lstStyle/>
          <a:p>
            <a:endParaRPr lang="it-IT" altLang="it-IT"/>
          </a:p>
        </p:txBody>
      </p:sp>
      <p:sp>
        <p:nvSpPr>
          <p:cNvPr id="63491" name="Rectangle 3">
            <a:extLst>
              <a:ext uri="{FF2B5EF4-FFF2-40B4-BE49-F238E27FC236}">
                <a16:creationId xmlns:a16="http://schemas.microsoft.com/office/drawing/2014/main" id="{FB99C0D9-78FF-4B52-B69F-305B8C33E3C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6662FE6-D05C-410C-8303-99F1B69B0DBA}"/>
              </a:ext>
            </a:extLst>
          </p:cNvPr>
          <p:cNvSpPr>
            <a:spLocks noGrp="1" noChangeArrowheads="1"/>
          </p:cNvSpPr>
          <p:nvPr>
            <p:ph type="body" idx="1"/>
          </p:nvPr>
        </p:nvSpPr>
        <p:spPr>
          <a:noFill/>
        </p:spPr>
        <p:txBody>
          <a:bodyPr lIns="92075" tIns="46038" rIns="92075" bIns="46038"/>
          <a:lstStyle/>
          <a:p>
            <a:endParaRPr lang="it-IT" altLang="it-IT"/>
          </a:p>
        </p:txBody>
      </p:sp>
      <p:sp>
        <p:nvSpPr>
          <p:cNvPr id="65539" name="Rectangle 3">
            <a:extLst>
              <a:ext uri="{FF2B5EF4-FFF2-40B4-BE49-F238E27FC236}">
                <a16:creationId xmlns:a16="http://schemas.microsoft.com/office/drawing/2014/main" id="{F6A62427-54C6-462E-958A-E0108B633F9A}"/>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5B13006-28AA-4B21-A095-66978258BC59}"/>
              </a:ext>
            </a:extLst>
          </p:cNvPr>
          <p:cNvSpPr>
            <a:spLocks noGrp="1" noChangeArrowheads="1"/>
          </p:cNvSpPr>
          <p:nvPr>
            <p:ph type="body" idx="1"/>
          </p:nvPr>
        </p:nvSpPr>
        <p:spPr>
          <a:noFill/>
        </p:spPr>
        <p:txBody>
          <a:bodyPr lIns="92075" tIns="46038" rIns="92075" bIns="46038"/>
          <a:lstStyle/>
          <a:p>
            <a:endParaRPr lang="it-IT" altLang="it-IT"/>
          </a:p>
        </p:txBody>
      </p:sp>
      <p:sp>
        <p:nvSpPr>
          <p:cNvPr id="67587" name="Rectangle 3">
            <a:extLst>
              <a:ext uri="{FF2B5EF4-FFF2-40B4-BE49-F238E27FC236}">
                <a16:creationId xmlns:a16="http://schemas.microsoft.com/office/drawing/2014/main" id="{7CEFF3AD-6495-4038-8C4D-D737F1685BE8}"/>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2881158-D945-4F24-92A7-92CCA16BB399}"/>
              </a:ext>
            </a:extLst>
          </p:cNvPr>
          <p:cNvSpPr>
            <a:spLocks noGrp="1" noChangeArrowheads="1"/>
          </p:cNvSpPr>
          <p:nvPr>
            <p:ph type="body" idx="1"/>
          </p:nvPr>
        </p:nvSpPr>
        <p:spPr>
          <a:noFill/>
        </p:spPr>
        <p:txBody>
          <a:bodyPr lIns="92075" tIns="46038" rIns="92075" bIns="46038"/>
          <a:lstStyle/>
          <a:p>
            <a:endParaRPr lang="it-IT" altLang="it-IT"/>
          </a:p>
        </p:txBody>
      </p:sp>
      <p:sp>
        <p:nvSpPr>
          <p:cNvPr id="69635" name="Rectangle 3">
            <a:extLst>
              <a:ext uri="{FF2B5EF4-FFF2-40B4-BE49-F238E27FC236}">
                <a16:creationId xmlns:a16="http://schemas.microsoft.com/office/drawing/2014/main" id="{8DC10E29-04F3-427D-9A90-82613276BA7D}"/>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ED54465-06F6-499B-A735-4163FF2D35B5}"/>
              </a:ext>
            </a:extLst>
          </p:cNvPr>
          <p:cNvSpPr>
            <a:spLocks noGrp="1" noChangeArrowheads="1"/>
          </p:cNvSpPr>
          <p:nvPr>
            <p:ph type="body" idx="1"/>
          </p:nvPr>
        </p:nvSpPr>
        <p:spPr>
          <a:noFill/>
        </p:spPr>
        <p:txBody>
          <a:bodyPr lIns="92075" tIns="46038" rIns="92075" bIns="46038"/>
          <a:lstStyle/>
          <a:p>
            <a:endParaRPr lang="it-IT" altLang="it-IT"/>
          </a:p>
        </p:txBody>
      </p:sp>
      <p:sp>
        <p:nvSpPr>
          <p:cNvPr id="71683" name="Rectangle 3">
            <a:extLst>
              <a:ext uri="{FF2B5EF4-FFF2-40B4-BE49-F238E27FC236}">
                <a16:creationId xmlns:a16="http://schemas.microsoft.com/office/drawing/2014/main" id="{F7628587-8599-44D8-B0A9-6A14F9314187}"/>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2BD48ED-2918-40C6-AA81-3CFAFB446A90}"/>
              </a:ext>
            </a:extLst>
          </p:cNvPr>
          <p:cNvSpPr>
            <a:spLocks noGrp="1" noChangeArrowheads="1"/>
          </p:cNvSpPr>
          <p:nvPr>
            <p:ph type="body" idx="1"/>
          </p:nvPr>
        </p:nvSpPr>
        <p:spPr>
          <a:noFill/>
        </p:spPr>
        <p:txBody>
          <a:bodyPr lIns="92075" tIns="46038" rIns="92075" bIns="46038"/>
          <a:lstStyle/>
          <a:p>
            <a:endParaRPr lang="it-IT" altLang="it-IT"/>
          </a:p>
        </p:txBody>
      </p:sp>
      <p:sp>
        <p:nvSpPr>
          <p:cNvPr id="73731" name="Rectangle 3">
            <a:extLst>
              <a:ext uri="{FF2B5EF4-FFF2-40B4-BE49-F238E27FC236}">
                <a16:creationId xmlns:a16="http://schemas.microsoft.com/office/drawing/2014/main" id="{90DD9375-8AB2-4E58-8783-1C251A12288A}"/>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4BDC132-D047-4CAC-8B8A-51894D0C82CA}"/>
              </a:ext>
            </a:extLst>
          </p:cNvPr>
          <p:cNvSpPr>
            <a:spLocks noGrp="1" noChangeArrowheads="1"/>
          </p:cNvSpPr>
          <p:nvPr>
            <p:ph type="body" idx="1"/>
          </p:nvPr>
        </p:nvSpPr>
        <p:spPr>
          <a:noFill/>
        </p:spPr>
        <p:txBody>
          <a:bodyPr lIns="92075" tIns="46038" rIns="92075" bIns="46038"/>
          <a:lstStyle/>
          <a:p>
            <a:endParaRPr lang="it-IT" altLang="it-IT"/>
          </a:p>
        </p:txBody>
      </p:sp>
      <p:sp>
        <p:nvSpPr>
          <p:cNvPr id="75779" name="Rectangle 3">
            <a:extLst>
              <a:ext uri="{FF2B5EF4-FFF2-40B4-BE49-F238E27FC236}">
                <a16:creationId xmlns:a16="http://schemas.microsoft.com/office/drawing/2014/main" id="{33C04FF7-1AAF-4717-A0EB-5245F0EA2486}"/>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3F22036-4BA8-4B48-AAC1-62D9F9A623D9}"/>
              </a:ext>
            </a:extLst>
          </p:cNvPr>
          <p:cNvSpPr>
            <a:spLocks noGrp="1" noChangeArrowheads="1"/>
          </p:cNvSpPr>
          <p:nvPr>
            <p:ph type="body" idx="1"/>
          </p:nvPr>
        </p:nvSpPr>
        <p:spPr>
          <a:noFill/>
        </p:spPr>
        <p:txBody>
          <a:bodyPr lIns="92075" tIns="46038" rIns="92075" bIns="46038"/>
          <a:lstStyle/>
          <a:p>
            <a:r>
              <a:rPr lang="it-IT" altLang="it-IT" b="1">
                <a:cs typeface="Times New Roman" panose="02020603050405020304" pitchFamily="18" charset="0"/>
              </a:rPr>
              <a:t>Il concetto di inquadratura è uno dei più ambigui ma anche dei più ricchi del linguaggio cinematografico. Da un lato si indica la ripresa ininterrotta, cioè senza stacchi dell'azione filmica. Ovvero lo spezzone di film che si trova compreso tra uno stacco e l'altro. Per un altro verso, invece, con inquadratura si intende la porzione di spazio che la macchina da presa MDP delimita, ovvero che inquadra, le parti dei corpo umano che isola (viso, busto, intera figura etc.) e la posizione (o angolazione) da cui lo ritrae (dal basso, dall'alto, etc.). Ed è di questa seconda accezione che ci occuperemo qui, perché più comunemente usata nel fumetto dove, naturalmente, lo spazio non è delimitato dalla MdP, ma dalla vignetta. In relazione alla porzione di spazio che racchiude e alle parti del corpo umano che sono visibili, l'inquadratura prende nomi diversi (campo lungo, primo piano etc.). Quando parliamo di campi (campo lunghissimo, lungo, medio) facciamo riferimento allo spazio. Quando ci riferiamo ai piani, invece, facciamo riferimento alla figura umana. </a:t>
            </a:r>
          </a:p>
        </p:txBody>
      </p:sp>
      <p:sp>
        <p:nvSpPr>
          <p:cNvPr id="77827" name="Rectangle 3">
            <a:extLst>
              <a:ext uri="{FF2B5EF4-FFF2-40B4-BE49-F238E27FC236}">
                <a16:creationId xmlns:a16="http://schemas.microsoft.com/office/drawing/2014/main" id="{12887E12-08D5-4C02-B7D1-B34D0B2A1D71}"/>
              </a:ext>
            </a:extLst>
          </p:cNvPr>
          <p:cNvSpPr>
            <a:spLocks noGrp="1" noRot="1" noChangeAspect="1" noChangeArrowheads="1" noTextEdit="1"/>
          </p:cNvSpPr>
          <p:nvPr>
            <p:ph type="sldImg"/>
          </p:nvPr>
        </p:nvSpPr>
        <p:spPr>
          <a:xfrm>
            <a:off x="1143000" y="838200"/>
            <a:ext cx="4505325" cy="3378200"/>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1F33A50-E52C-4103-9370-E69ECCB398AE}"/>
              </a:ext>
            </a:extLst>
          </p:cNvPr>
          <p:cNvSpPr>
            <a:spLocks noGrp="1" noChangeArrowheads="1"/>
          </p:cNvSpPr>
          <p:nvPr>
            <p:ph type="body" idx="1"/>
          </p:nvPr>
        </p:nvSpPr>
        <p:spPr>
          <a:noFill/>
        </p:spPr>
        <p:txBody>
          <a:bodyPr lIns="92075" tIns="46038" rIns="92075" bIns="46038"/>
          <a:lstStyle/>
          <a:p>
            <a:endParaRPr lang="it-IT" altLang="it-IT"/>
          </a:p>
        </p:txBody>
      </p:sp>
      <p:sp>
        <p:nvSpPr>
          <p:cNvPr id="79875" name="Rectangle 3">
            <a:extLst>
              <a:ext uri="{FF2B5EF4-FFF2-40B4-BE49-F238E27FC236}">
                <a16:creationId xmlns:a16="http://schemas.microsoft.com/office/drawing/2014/main" id="{DBACE86B-2246-429B-BCA0-2162E0F4BEE2}"/>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a:extLst>
              <a:ext uri="{FF2B5EF4-FFF2-40B4-BE49-F238E27FC236}">
                <a16:creationId xmlns:a16="http://schemas.microsoft.com/office/drawing/2014/main" id="{D5DE45A0-5652-411B-8A3B-1042D0067FA7}"/>
              </a:ext>
            </a:extLst>
          </p:cNvPr>
          <p:cNvSpPr>
            <a:spLocks noGrp="1" noChangeArrowheads="1"/>
          </p:cNvSpPr>
          <p:nvPr>
            <p:ph type="body" idx="1"/>
          </p:nvPr>
        </p:nvSpPr>
        <p:spPr>
          <a:noFill/>
        </p:spPr>
        <p:txBody>
          <a:bodyPr lIns="92075" tIns="46038" rIns="92075" bIns="46038"/>
          <a:lstStyle/>
          <a:p>
            <a:endParaRPr lang="it-IT" altLang="it-IT"/>
          </a:p>
        </p:txBody>
      </p:sp>
      <p:sp>
        <p:nvSpPr>
          <p:cNvPr id="81923" name="Rectangle 1027">
            <a:extLst>
              <a:ext uri="{FF2B5EF4-FFF2-40B4-BE49-F238E27FC236}">
                <a16:creationId xmlns:a16="http://schemas.microsoft.com/office/drawing/2014/main" id="{4002E35D-926D-4A4F-8B6A-56AB82617EC5}"/>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CF999BD-7F91-44A4-B7A7-078A15503E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it-IT" altLang="it-IT"/>
          </a:p>
        </p:txBody>
      </p:sp>
      <p:sp>
        <p:nvSpPr>
          <p:cNvPr id="10243" name="Rectangle 3">
            <a:extLst>
              <a:ext uri="{FF2B5EF4-FFF2-40B4-BE49-F238E27FC236}">
                <a16:creationId xmlns:a16="http://schemas.microsoft.com/office/drawing/2014/main" id="{E9A0758A-703D-495B-9B4B-31CAEBFC5FFD}"/>
              </a:ext>
            </a:extLst>
          </p:cNvPr>
          <p:cNvSpPr>
            <a:spLocks noGrp="1" noRot="1" noChangeAspect="1" noChangeArrowheads="1" noTextEdit="1"/>
          </p:cNvSpPr>
          <p:nvPr>
            <p:ph type="sldImg"/>
          </p:nvPr>
        </p:nvSpPr>
        <p:spPr>
          <a:xfrm>
            <a:off x="1101725" y="1724025"/>
            <a:ext cx="4505325" cy="3378200"/>
          </a:xfrm>
          <a:noFill/>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DB2913D-2D44-41EB-989E-D92609EBE592}"/>
              </a:ext>
            </a:extLst>
          </p:cNvPr>
          <p:cNvSpPr>
            <a:spLocks noGrp="1" noChangeArrowheads="1"/>
          </p:cNvSpPr>
          <p:nvPr>
            <p:ph type="body" idx="1"/>
          </p:nvPr>
        </p:nvSpPr>
        <p:spPr>
          <a:noFill/>
        </p:spPr>
        <p:txBody>
          <a:bodyPr lIns="92075" tIns="46038" rIns="92075" bIns="46038"/>
          <a:lstStyle/>
          <a:p>
            <a:endParaRPr lang="it-IT" altLang="it-IT"/>
          </a:p>
        </p:txBody>
      </p:sp>
      <p:sp>
        <p:nvSpPr>
          <p:cNvPr id="83971" name="Rectangle 3">
            <a:extLst>
              <a:ext uri="{FF2B5EF4-FFF2-40B4-BE49-F238E27FC236}">
                <a16:creationId xmlns:a16="http://schemas.microsoft.com/office/drawing/2014/main" id="{7D400DA2-2875-44FB-9EE3-5ADFC709CA57}"/>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4AB815-1008-4567-9237-D47E9BDE9D4C}"/>
              </a:ext>
            </a:extLst>
          </p:cNvPr>
          <p:cNvSpPr>
            <a:spLocks noGrp="1" noChangeArrowheads="1"/>
          </p:cNvSpPr>
          <p:nvPr>
            <p:ph type="body" idx="1"/>
          </p:nvPr>
        </p:nvSpPr>
        <p:spPr>
          <a:noFill/>
        </p:spPr>
        <p:txBody>
          <a:bodyPr lIns="92075" tIns="46038" rIns="92075" bIns="46038"/>
          <a:lstStyle/>
          <a:p>
            <a:endParaRPr lang="it-IT" altLang="it-IT"/>
          </a:p>
        </p:txBody>
      </p:sp>
      <p:sp>
        <p:nvSpPr>
          <p:cNvPr id="86019" name="Rectangle 3">
            <a:extLst>
              <a:ext uri="{FF2B5EF4-FFF2-40B4-BE49-F238E27FC236}">
                <a16:creationId xmlns:a16="http://schemas.microsoft.com/office/drawing/2014/main" id="{057A2F8D-EC98-4B1F-B688-E3ABE6018503}"/>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65F9308-A90A-416E-AB4E-362517222E6F}"/>
              </a:ext>
            </a:extLst>
          </p:cNvPr>
          <p:cNvSpPr>
            <a:spLocks noGrp="1" noChangeArrowheads="1"/>
          </p:cNvSpPr>
          <p:nvPr>
            <p:ph type="body" idx="1"/>
          </p:nvPr>
        </p:nvSpPr>
        <p:spPr>
          <a:noFill/>
        </p:spPr>
        <p:txBody>
          <a:bodyPr lIns="92075" tIns="46038" rIns="92075" bIns="46038"/>
          <a:lstStyle/>
          <a:p>
            <a:endParaRPr lang="it-IT" altLang="it-IT"/>
          </a:p>
        </p:txBody>
      </p:sp>
      <p:sp>
        <p:nvSpPr>
          <p:cNvPr id="88067" name="Rectangle 3">
            <a:extLst>
              <a:ext uri="{FF2B5EF4-FFF2-40B4-BE49-F238E27FC236}">
                <a16:creationId xmlns:a16="http://schemas.microsoft.com/office/drawing/2014/main" id="{BA11C81E-EDB9-4112-8FF3-E50B0D4DFEF1}"/>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B1CA265-ADB2-44D4-A1F5-D64E3CF8EDDA}"/>
              </a:ext>
            </a:extLst>
          </p:cNvPr>
          <p:cNvSpPr>
            <a:spLocks noGrp="1" noChangeArrowheads="1"/>
          </p:cNvSpPr>
          <p:nvPr>
            <p:ph type="body" idx="1"/>
          </p:nvPr>
        </p:nvSpPr>
        <p:spPr>
          <a:noFill/>
        </p:spPr>
        <p:txBody>
          <a:bodyPr lIns="92075" tIns="46038" rIns="92075" bIns="46038"/>
          <a:lstStyle/>
          <a:p>
            <a:endParaRPr lang="it-IT" altLang="it-IT"/>
          </a:p>
        </p:txBody>
      </p:sp>
      <p:sp>
        <p:nvSpPr>
          <p:cNvPr id="90115" name="Rectangle 3">
            <a:extLst>
              <a:ext uri="{FF2B5EF4-FFF2-40B4-BE49-F238E27FC236}">
                <a16:creationId xmlns:a16="http://schemas.microsoft.com/office/drawing/2014/main" id="{A8ECFE7C-EB95-4698-BBA1-2DA4660FA73D}"/>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A2EA146-7535-4E46-93E5-F700E21A7B70}"/>
              </a:ext>
            </a:extLst>
          </p:cNvPr>
          <p:cNvSpPr>
            <a:spLocks noGrp="1" noChangeArrowheads="1"/>
          </p:cNvSpPr>
          <p:nvPr>
            <p:ph type="body" idx="1"/>
          </p:nvPr>
        </p:nvSpPr>
        <p:spPr>
          <a:noFill/>
        </p:spPr>
        <p:txBody>
          <a:bodyPr lIns="92075" tIns="46038" rIns="92075" bIns="46038"/>
          <a:lstStyle/>
          <a:p>
            <a:endParaRPr lang="it-IT" altLang="it-IT"/>
          </a:p>
        </p:txBody>
      </p:sp>
      <p:sp>
        <p:nvSpPr>
          <p:cNvPr id="92163" name="Rectangle 3">
            <a:extLst>
              <a:ext uri="{FF2B5EF4-FFF2-40B4-BE49-F238E27FC236}">
                <a16:creationId xmlns:a16="http://schemas.microsoft.com/office/drawing/2014/main" id="{B54584A6-6ADB-41C7-BF1D-C63E439C3A36}"/>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003155F-8A6B-4510-80F1-F8895A1173F4}"/>
              </a:ext>
            </a:extLst>
          </p:cNvPr>
          <p:cNvSpPr>
            <a:spLocks noGrp="1" noChangeArrowheads="1"/>
          </p:cNvSpPr>
          <p:nvPr>
            <p:ph type="body" idx="1"/>
          </p:nvPr>
        </p:nvSpPr>
        <p:spPr>
          <a:noFill/>
        </p:spPr>
        <p:txBody>
          <a:bodyPr lIns="92075" tIns="46038" rIns="92075" bIns="46038"/>
          <a:lstStyle/>
          <a:p>
            <a:endParaRPr lang="it-IT" altLang="it-IT"/>
          </a:p>
        </p:txBody>
      </p:sp>
      <p:sp>
        <p:nvSpPr>
          <p:cNvPr id="94211" name="Rectangle 3">
            <a:extLst>
              <a:ext uri="{FF2B5EF4-FFF2-40B4-BE49-F238E27FC236}">
                <a16:creationId xmlns:a16="http://schemas.microsoft.com/office/drawing/2014/main" id="{981BCD48-34A5-4502-8514-1BC282822452}"/>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A37E5E5-CDC6-4455-BB21-BF7C51BD0AFF}"/>
              </a:ext>
            </a:extLst>
          </p:cNvPr>
          <p:cNvSpPr>
            <a:spLocks noGrp="1" noChangeArrowheads="1"/>
          </p:cNvSpPr>
          <p:nvPr>
            <p:ph type="body" idx="1"/>
          </p:nvPr>
        </p:nvSpPr>
        <p:spPr>
          <a:noFill/>
        </p:spPr>
        <p:txBody>
          <a:bodyPr lIns="92075" tIns="46038" rIns="92075" bIns="46038"/>
          <a:lstStyle/>
          <a:p>
            <a:endParaRPr lang="it-IT" altLang="it-IT"/>
          </a:p>
        </p:txBody>
      </p:sp>
      <p:sp>
        <p:nvSpPr>
          <p:cNvPr id="96259" name="Rectangle 3">
            <a:extLst>
              <a:ext uri="{FF2B5EF4-FFF2-40B4-BE49-F238E27FC236}">
                <a16:creationId xmlns:a16="http://schemas.microsoft.com/office/drawing/2014/main" id="{BB947D63-20C9-46EF-8154-98A4A08BDBAC}"/>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86BF4EC-9268-4297-909E-309172AC8194}"/>
              </a:ext>
            </a:extLst>
          </p:cNvPr>
          <p:cNvSpPr>
            <a:spLocks noGrp="1" noChangeArrowheads="1"/>
          </p:cNvSpPr>
          <p:nvPr>
            <p:ph type="body" idx="1"/>
          </p:nvPr>
        </p:nvSpPr>
        <p:spPr>
          <a:noFill/>
        </p:spPr>
        <p:txBody>
          <a:bodyPr lIns="92075" tIns="46038" rIns="92075" bIns="46038"/>
          <a:lstStyle/>
          <a:p>
            <a:endParaRPr lang="it-IT" altLang="it-IT"/>
          </a:p>
        </p:txBody>
      </p:sp>
      <p:sp>
        <p:nvSpPr>
          <p:cNvPr id="98307" name="Rectangle 3">
            <a:extLst>
              <a:ext uri="{FF2B5EF4-FFF2-40B4-BE49-F238E27FC236}">
                <a16:creationId xmlns:a16="http://schemas.microsoft.com/office/drawing/2014/main" id="{46C83184-E29B-4183-98CA-2AC7C863FFBD}"/>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1064BD5-5721-44AA-B00B-0F5F97E2E116}"/>
              </a:ext>
            </a:extLst>
          </p:cNvPr>
          <p:cNvSpPr>
            <a:spLocks noGrp="1" noChangeArrowheads="1"/>
          </p:cNvSpPr>
          <p:nvPr>
            <p:ph type="body" idx="1"/>
          </p:nvPr>
        </p:nvSpPr>
        <p:spPr>
          <a:noFill/>
        </p:spPr>
        <p:txBody>
          <a:bodyPr lIns="92075" tIns="46038" rIns="92075" bIns="46038"/>
          <a:lstStyle/>
          <a:p>
            <a:endParaRPr lang="it-IT" altLang="it-IT"/>
          </a:p>
        </p:txBody>
      </p:sp>
      <p:sp>
        <p:nvSpPr>
          <p:cNvPr id="100355" name="Rectangle 3">
            <a:extLst>
              <a:ext uri="{FF2B5EF4-FFF2-40B4-BE49-F238E27FC236}">
                <a16:creationId xmlns:a16="http://schemas.microsoft.com/office/drawing/2014/main" id="{BC989465-7B6F-4021-BA7F-A2EAC05AA843}"/>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3443148-018C-435D-9F8D-C08BFF1F727D}"/>
              </a:ext>
            </a:extLst>
          </p:cNvPr>
          <p:cNvSpPr>
            <a:spLocks noGrp="1" noChangeArrowheads="1"/>
          </p:cNvSpPr>
          <p:nvPr>
            <p:ph type="body" idx="1"/>
          </p:nvPr>
        </p:nvSpPr>
        <p:spPr>
          <a:xfrm>
            <a:off x="914400" y="5181600"/>
            <a:ext cx="5029200" cy="4049713"/>
          </a:xfrm>
          <a:noFill/>
        </p:spPr>
        <p:txBody>
          <a:bodyPr lIns="92075" tIns="46038" rIns="92075" bIns="46038"/>
          <a:lstStyle/>
          <a:p>
            <a:endParaRPr lang="it-IT" altLang="it-IT"/>
          </a:p>
        </p:txBody>
      </p:sp>
      <p:sp>
        <p:nvSpPr>
          <p:cNvPr id="102403" name="Rectangle 3">
            <a:extLst>
              <a:ext uri="{FF2B5EF4-FFF2-40B4-BE49-F238E27FC236}">
                <a16:creationId xmlns:a16="http://schemas.microsoft.com/office/drawing/2014/main" id="{B85E4239-F949-4B5A-BD51-9BD6F40901BA}"/>
              </a:ext>
            </a:extLst>
          </p:cNvPr>
          <p:cNvSpPr>
            <a:spLocks noGrp="1" noRot="1" noChangeAspect="1" noChangeArrowheads="1" noTextEdit="1"/>
          </p:cNvSpPr>
          <p:nvPr>
            <p:ph type="sldImg"/>
          </p:nvPr>
        </p:nvSpPr>
        <p:spPr>
          <a:xfrm>
            <a:off x="1066800" y="1752600"/>
            <a:ext cx="4505325" cy="33782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220CFC4-1026-4A1F-8F1F-1DADDDE39086}"/>
              </a:ext>
            </a:extLst>
          </p:cNvPr>
          <p:cNvSpPr>
            <a:spLocks noGrp="1" noChangeArrowheads="1"/>
          </p:cNvSpPr>
          <p:nvPr>
            <p:ph type="body" idx="1"/>
          </p:nvPr>
        </p:nvSpPr>
        <p:spPr>
          <a:noFill/>
        </p:spPr>
        <p:txBody>
          <a:bodyPr lIns="92075" tIns="46038" rIns="92075" bIns="46038"/>
          <a:lstStyle/>
          <a:p>
            <a:endParaRPr lang="it-IT" altLang="it-IT"/>
          </a:p>
        </p:txBody>
      </p:sp>
      <p:sp>
        <p:nvSpPr>
          <p:cNvPr id="12291" name="Rectangle 3">
            <a:extLst>
              <a:ext uri="{FF2B5EF4-FFF2-40B4-BE49-F238E27FC236}">
                <a16:creationId xmlns:a16="http://schemas.microsoft.com/office/drawing/2014/main" id="{A7DEC003-E00B-4C75-99B0-A8CC1B10A77C}"/>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97DB6B8-0B3C-4645-B3FF-4B7361E6188C}"/>
              </a:ext>
            </a:extLst>
          </p:cNvPr>
          <p:cNvSpPr>
            <a:spLocks noGrp="1" noChangeArrowheads="1"/>
          </p:cNvSpPr>
          <p:nvPr>
            <p:ph type="body" idx="1"/>
          </p:nvPr>
        </p:nvSpPr>
        <p:spPr>
          <a:noFill/>
        </p:spPr>
        <p:txBody>
          <a:bodyPr lIns="92075" tIns="46038" rIns="92075" bIns="46038"/>
          <a:lstStyle/>
          <a:p>
            <a:endParaRPr lang="it-IT" altLang="it-IT"/>
          </a:p>
        </p:txBody>
      </p:sp>
      <p:sp>
        <p:nvSpPr>
          <p:cNvPr id="104451" name="Rectangle 3">
            <a:extLst>
              <a:ext uri="{FF2B5EF4-FFF2-40B4-BE49-F238E27FC236}">
                <a16:creationId xmlns:a16="http://schemas.microsoft.com/office/drawing/2014/main" id="{98FFECF5-A63C-4C70-A798-ACD6B2A1322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8E43B9D-EBD9-4193-9924-A91ECFE5BA9B}"/>
              </a:ext>
            </a:extLst>
          </p:cNvPr>
          <p:cNvSpPr>
            <a:spLocks noGrp="1" noChangeArrowheads="1"/>
          </p:cNvSpPr>
          <p:nvPr>
            <p:ph type="body" idx="1"/>
          </p:nvPr>
        </p:nvSpPr>
        <p:spPr>
          <a:noFill/>
        </p:spPr>
        <p:txBody>
          <a:bodyPr lIns="92075" tIns="46038" rIns="92075" bIns="46038"/>
          <a:lstStyle/>
          <a:p>
            <a:endParaRPr lang="it-IT" altLang="it-IT"/>
          </a:p>
        </p:txBody>
      </p:sp>
      <p:sp>
        <p:nvSpPr>
          <p:cNvPr id="106499" name="Rectangle 3">
            <a:extLst>
              <a:ext uri="{FF2B5EF4-FFF2-40B4-BE49-F238E27FC236}">
                <a16:creationId xmlns:a16="http://schemas.microsoft.com/office/drawing/2014/main" id="{B84EB593-C869-4C3D-8192-7D1F241C4BB6}"/>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B038A06-4894-4204-962B-E761A4C10B78}"/>
              </a:ext>
            </a:extLst>
          </p:cNvPr>
          <p:cNvSpPr>
            <a:spLocks noGrp="1" noChangeArrowheads="1"/>
          </p:cNvSpPr>
          <p:nvPr>
            <p:ph type="body" idx="1"/>
          </p:nvPr>
        </p:nvSpPr>
        <p:spPr>
          <a:noFill/>
        </p:spPr>
        <p:txBody>
          <a:bodyPr lIns="92075" tIns="46038" rIns="92075" bIns="46038"/>
          <a:lstStyle/>
          <a:p>
            <a:endParaRPr lang="it-IT" altLang="it-IT"/>
          </a:p>
        </p:txBody>
      </p:sp>
      <p:sp>
        <p:nvSpPr>
          <p:cNvPr id="108547" name="Rectangle 3">
            <a:extLst>
              <a:ext uri="{FF2B5EF4-FFF2-40B4-BE49-F238E27FC236}">
                <a16:creationId xmlns:a16="http://schemas.microsoft.com/office/drawing/2014/main" id="{2C6E53FE-8E1D-4BBD-A01C-8414752C4E59}"/>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95E16E3-2A8D-4258-B086-E62A7519FE7A}"/>
              </a:ext>
            </a:extLst>
          </p:cNvPr>
          <p:cNvSpPr>
            <a:spLocks noGrp="1" noChangeArrowheads="1"/>
          </p:cNvSpPr>
          <p:nvPr>
            <p:ph type="body" idx="1"/>
          </p:nvPr>
        </p:nvSpPr>
        <p:spPr>
          <a:noFill/>
        </p:spPr>
        <p:txBody>
          <a:bodyPr lIns="92075" tIns="46038" rIns="92075" bIns="46038"/>
          <a:lstStyle/>
          <a:p>
            <a:endParaRPr lang="it-IT" altLang="it-IT"/>
          </a:p>
        </p:txBody>
      </p:sp>
      <p:sp>
        <p:nvSpPr>
          <p:cNvPr id="110595" name="Rectangle 3">
            <a:extLst>
              <a:ext uri="{FF2B5EF4-FFF2-40B4-BE49-F238E27FC236}">
                <a16:creationId xmlns:a16="http://schemas.microsoft.com/office/drawing/2014/main" id="{4E093F34-B10B-463D-8975-E09237AA5F33}"/>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C9B2C20-7DC2-4100-A529-1E28A6AD50AF}"/>
              </a:ext>
            </a:extLst>
          </p:cNvPr>
          <p:cNvSpPr>
            <a:spLocks noGrp="1" noChangeArrowheads="1"/>
          </p:cNvSpPr>
          <p:nvPr>
            <p:ph type="body" idx="1"/>
          </p:nvPr>
        </p:nvSpPr>
        <p:spPr>
          <a:noFill/>
        </p:spPr>
        <p:txBody>
          <a:bodyPr lIns="92075" tIns="46038" rIns="92075" bIns="46038"/>
          <a:lstStyle/>
          <a:p>
            <a:endParaRPr lang="it-IT" altLang="it-IT"/>
          </a:p>
        </p:txBody>
      </p:sp>
      <p:sp>
        <p:nvSpPr>
          <p:cNvPr id="112643" name="Rectangle 3">
            <a:extLst>
              <a:ext uri="{FF2B5EF4-FFF2-40B4-BE49-F238E27FC236}">
                <a16:creationId xmlns:a16="http://schemas.microsoft.com/office/drawing/2014/main" id="{934621A4-A6BC-4052-9944-68AC1D2A482A}"/>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A8551BC-BBEE-45C1-9F52-5D5CF7F75609}"/>
              </a:ext>
            </a:extLst>
          </p:cNvPr>
          <p:cNvSpPr>
            <a:spLocks noGrp="1" noChangeArrowheads="1"/>
          </p:cNvSpPr>
          <p:nvPr>
            <p:ph type="body" idx="1"/>
          </p:nvPr>
        </p:nvSpPr>
        <p:spPr>
          <a:noFill/>
        </p:spPr>
        <p:txBody>
          <a:bodyPr lIns="92075" tIns="46038" rIns="92075" bIns="46038"/>
          <a:lstStyle/>
          <a:p>
            <a:endParaRPr lang="it-IT" altLang="it-IT"/>
          </a:p>
        </p:txBody>
      </p:sp>
      <p:sp>
        <p:nvSpPr>
          <p:cNvPr id="14339" name="Rectangle 3">
            <a:extLst>
              <a:ext uri="{FF2B5EF4-FFF2-40B4-BE49-F238E27FC236}">
                <a16:creationId xmlns:a16="http://schemas.microsoft.com/office/drawing/2014/main" id="{B7A6016A-003C-4654-A40F-754E384C51B2}"/>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2F045D1-A484-436E-B407-028F2F109140}"/>
              </a:ext>
            </a:extLst>
          </p:cNvPr>
          <p:cNvSpPr>
            <a:spLocks noGrp="1" noChangeArrowheads="1"/>
          </p:cNvSpPr>
          <p:nvPr>
            <p:ph type="body" idx="1"/>
          </p:nvPr>
        </p:nvSpPr>
        <p:spPr>
          <a:noFill/>
        </p:spPr>
        <p:txBody>
          <a:bodyPr lIns="92075" tIns="46038" rIns="92075" bIns="46038"/>
          <a:lstStyle/>
          <a:p>
            <a:r>
              <a:rPr lang="it-IT" altLang="it-IT"/>
              <a:t>esistere è percepire. Questo secondo me il significato letterale della frase latina che ben si sposa con il cartesiano "cogito ergo sum " Se però hai elementi per ritenere valida l'interpretazione che hai dato, lasciamo tutto com'è </a:t>
            </a:r>
          </a:p>
        </p:txBody>
      </p:sp>
      <p:sp>
        <p:nvSpPr>
          <p:cNvPr id="16387" name="Rectangle 3">
            <a:extLst>
              <a:ext uri="{FF2B5EF4-FFF2-40B4-BE49-F238E27FC236}">
                <a16:creationId xmlns:a16="http://schemas.microsoft.com/office/drawing/2014/main" id="{9ED3DC7B-549B-4817-8929-36D9F80C4823}"/>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2576681-401E-4746-8599-6B3549793F9C}"/>
              </a:ext>
            </a:extLst>
          </p:cNvPr>
          <p:cNvSpPr>
            <a:spLocks noGrp="1" noChangeArrowheads="1"/>
          </p:cNvSpPr>
          <p:nvPr>
            <p:ph type="body" idx="1"/>
          </p:nvPr>
        </p:nvSpPr>
        <p:spPr>
          <a:noFill/>
        </p:spPr>
        <p:txBody>
          <a:bodyPr lIns="92075" tIns="46038" rIns="92075" bIns="46038"/>
          <a:lstStyle/>
          <a:p>
            <a:endParaRPr lang="it-IT" altLang="it-IT"/>
          </a:p>
        </p:txBody>
      </p:sp>
      <p:sp>
        <p:nvSpPr>
          <p:cNvPr id="18435" name="Rectangle 3">
            <a:extLst>
              <a:ext uri="{FF2B5EF4-FFF2-40B4-BE49-F238E27FC236}">
                <a16:creationId xmlns:a16="http://schemas.microsoft.com/office/drawing/2014/main" id="{0645FAE5-9CD3-4197-A7C8-D09B497682DD}"/>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86E6D75-CCED-4E72-B6E2-FE09EBBE0A13}"/>
              </a:ext>
            </a:extLst>
          </p:cNvPr>
          <p:cNvSpPr>
            <a:spLocks noGrp="1" noChangeArrowheads="1"/>
          </p:cNvSpPr>
          <p:nvPr>
            <p:ph type="body" idx="1"/>
          </p:nvPr>
        </p:nvSpPr>
        <p:spPr>
          <a:noFill/>
        </p:spPr>
        <p:txBody>
          <a:bodyPr lIns="92075" tIns="46038" rIns="92075" bIns="46038"/>
          <a:lstStyle/>
          <a:p>
            <a:endParaRPr lang="it-IT" altLang="it-IT"/>
          </a:p>
        </p:txBody>
      </p:sp>
      <p:sp>
        <p:nvSpPr>
          <p:cNvPr id="20483" name="Rectangle 3">
            <a:extLst>
              <a:ext uri="{FF2B5EF4-FFF2-40B4-BE49-F238E27FC236}">
                <a16:creationId xmlns:a16="http://schemas.microsoft.com/office/drawing/2014/main" id="{91E9A83F-236C-4B56-9CD4-2C4F5A4B32F6}"/>
              </a:ext>
            </a:extLst>
          </p:cNvPr>
          <p:cNvSpPr>
            <a:spLocks noGrp="1" noRot="1" noChangeAspect="1" noChangeArrowheads="1" noTextEdit="1"/>
          </p:cNvSpPr>
          <p:nvPr>
            <p:ph type="sldImg"/>
          </p:nvPr>
        </p:nvSpPr>
        <p:spPr>
          <a:xfrm>
            <a:off x="1101725" y="1724025"/>
            <a:ext cx="4505325" cy="33782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49666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578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7948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85800" y="4114800"/>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63371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8200" y="1981200"/>
            <a:ext cx="3810000" cy="4114800"/>
          </a:xfrm>
        </p:spPr>
        <p:txBody>
          <a:bodyPr/>
          <a:lstStyle/>
          <a:p>
            <a:pPr lvl="0"/>
            <a:endParaRPr lang="it-IT" noProof="0"/>
          </a:p>
        </p:txBody>
      </p:sp>
    </p:spTree>
    <p:extLst>
      <p:ext uri="{BB962C8B-B14F-4D97-AF65-F5344CB8AC3E}">
        <p14:creationId xmlns:p14="http://schemas.microsoft.com/office/powerpoint/2010/main" val="109292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5249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77754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4116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61829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70991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03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05439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78213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9">
            <a:extLst>
              <a:ext uri="{FF2B5EF4-FFF2-40B4-BE49-F238E27FC236}">
                <a16:creationId xmlns:a16="http://schemas.microsoft.com/office/drawing/2014/main" id="{E61EE412-CF58-4759-8F7B-A5349BC4BCC2}"/>
              </a:ext>
            </a:extLst>
          </p:cNvPr>
          <p:cNvGrpSpPr>
            <a:grpSpLocks/>
          </p:cNvGrpSpPr>
          <p:nvPr/>
        </p:nvGrpSpPr>
        <p:grpSpPr bwMode="auto">
          <a:xfrm>
            <a:off x="146050" y="976313"/>
            <a:ext cx="8836025" cy="5256212"/>
            <a:chOff x="92" y="615"/>
            <a:chExt cx="5566" cy="3311"/>
          </a:xfrm>
        </p:grpSpPr>
        <p:grpSp>
          <p:nvGrpSpPr>
            <p:cNvPr id="1029" name="Group 31">
              <a:extLst>
                <a:ext uri="{FF2B5EF4-FFF2-40B4-BE49-F238E27FC236}">
                  <a16:creationId xmlns:a16="http://schemas.microsoft.com/office/drawing/2014/main" id="{666BA263-3D87-4DE2-9BE3-A49D7331BA66}"/>
                </a:ext>
              </a:extLst>
            </p:cNvPr>
            <p:cNvGrpSpPr>
              <a:grpSpLocks/>
            </p:cNvGrpSpPr>
            <p:nvPr/>
          </p:nvGrpSpPr>
          <p:grpSpPr bwMode="auto">
            <a:xfrm>
              <a:off x="2314" y="617"/>
              <a:ext cx="3344" cy="3080"/>
              <a:chOff x="2314" y="617"/>
              <a:chExt cx="3344" cy="3080"/>
            </a:xfrm>
          </p:grpSpPr>
          <p:grpSp>
            <p:nvGrpSpPr>
              <p:cNvPr id="1037" name="Group 7">
                <a:extLst>
                  <a:ext uri="{FF2B5EF4-FFF2-40B4-BE49-F238E27FC236}">
                    <a16:creationId xmlns:a16="http://schemas.microsoft.com/office/drawing/2014/main" id="{46ACBD1E-9B3B-4008-8E22-A0BEC24512F8}"/>
                  </a:ext>
                </a:extLst>
              </p:cNvPr>
              <p:cNvGrpSpPr>
                <a:grpSpLocks/>
              </p:cNvGrpSpPr>
              <p:nvPr/>
            </p:nvGrpSpPr>
            <p:grpSpPr bwMode="auto">
              <a:xfrm>
                <a:off x="5166" y="2575"/>
                <a:ext cx="492" cy="1122"/>
                <a:chOff x="5166" y="2575"/>
                <a:chExt cx="492" cy="1122"/>
              </a:xfrm>
            </p:grpSpPr>
            <p:grpSp>
              <p:nvGrpSpPr>
                <p:cNvPr id="1061" name="Group 5">
                  <a:extLst>
                    <a:ext uri="{FF2B5EF4-FFF2-40B4-BE49-F238E27FC236}">
                      <a16:creationId xmlns:a16="http://schemas.microsoft.com/office/drawing/2014/main" id="{1B399A44-CC47-4138-A8B7-354A13404C0A}"/>
                    </a:ext>
                  </a:extLst>
                </p:cNvPr>
                <p:cNvGrpSpPr>
                  <a:grpSpLocks/>
                </p:cNvGrpSpPr>
                <p:nvPr/>
              </p:nvGrpSpPr>
              <p:grpSpPr bwMode="auto">
                <a:xfrm>
                  <a:off x="5166" y="3367"/>
                  <a:ext cx="492" cy="330"/>
                  <a:chOff x="5166" y="3367"/>
                  <a:chExt cx="492" cy="330"/>
                </a:xfrm>
              </p:grpSpPr>
              <p:sp>
                <p:nvSpPr>
                  <p:cNvPr id="1063" name="Freeform 2">
                    <a:extLst>
                      <a:ext uri="{FF2B5EF4-FFF2-40B4-BE49-F238E27FC236}">
                        <a16:creationId xmlns:a16="http://schemas.microsoft.com/office/drawing/2014/main" id="{4EF4339C-048D-43ED-82F5-001875B0B55F}"/>
                      </a:ext>
                    </a:extLst>
                  </p:cNvPr>
                  <p:cNvSpPr>
                    <a:spLocks/>
                  </p:cNvSpPr>
                  <p:nvPr/>
                </p:nvSpPr>
                <p:spPr bwMode="auto">
                  <a:xfrm>
                    <a:off x="5579" y="3367"/>
                    <a:ext cx="79" cy="200"/>
                  </a:xfrm>
                  <a:custGeom>
                    <a:avLst/>
                    <a:gdLst>
                      <a:gd name="T0" fmla="*/ 25 w 79"/>
                      <a:gd name="T1" fmla="*/ 3 h 200"/>
                      <a:gd name="T2" fmla="*/ 33 w 79"/>
                      <a:gd name="T3" fmla="*/ 0 h 200"/>
                      <a:gd name="T4" fmla="*/ 47 w 79"/>
                      <a:gd name="T5" fmla="*/ 22 h 200"/>
                      <a:gd name="T6" fmla="*/ 45 w 79"/>
                      <a:gd name="T7" fmla="*/ 86 h 200"/>
                      <a:gd name="T8" fmla="*/ 55 w 79"/>
                      <a:gd name="T9" fmla="*/ 86 h 200"/>
                      <a:gd name="T10" fmla="*/ 57 w 79"/>
                      <a:gd name="T11" fmla="*/ 94 h 200"/>
                      <a:gd name="T12" fmla="*/ 60 w 79"/>
                      <a:gd name="T13" fmla="*/ 108 h 200"/>
                      <a:gd name="T14" fmla="*/ 62 w 79"/>
                      <a:gd name="T15" fmla="*/ 116 h 200"/>
                      <a:gd name="T16" fmla="*/ 70 w 79"/>
                      <a:gd name="T17" fmla="*/ 113 h 200"/>
                      <a:gd name="T18" fmla="*/ 76 w 79"/>
                      <a:gd name="T19" fmla="*/ 100 h 200"/>
                      <a:gd name="T20" fmla="*/ 78 w 79"/>
                      <a:gd name="T21" fmla="*/ 108 h 200"/>
                      <a:gd name="T22" fmla="*/ 74 w 79"/>
                      <a:gd name="T23" fmla="*/ 119 h 200"/>
                      <a:gd name="T24" fmla="*/ 70 w 79"/>
                      <a:gd name="T25" fmla="*/ 127 h 200"/>
                      <a:gd name="T26" fmla="*/ 68 w 79"/>
                      <a:gd name="T27" fmla="*/ 144 h 200"/>
                      <a:gd name="T28" fmla="*/ 59 w 79"/>
                      <a:gd name="T29" fmla="*/ 152 h 200"/>
                      <a:gd name="T30" fmla="*/ 53 w 79"/>
                      <a:gd name="T31" fmla="*/ 155 h 200"/>
                      <a:gd name="T32" fmla="*/ 45 w 79"/>
                      <a:gd name="T33" fmla="*/ 163 h 200"/>
                      <a:gd name="T34" fmla="*/ 43 w 79"/>
                      <a:gd name="T35" fmla="*/ 171 h 200"/>
                      <a:gd name="T36" fmla="*/ 45 w 79"/>
                      <a:gd name="T37" fmla="*/ 180 h 200"/>
                      <a:gd name="T38" fmla="*/ 47 w 79"/>
                      <a:gd name="T39" fmla="*/ 188 h 200"/>
                      <a:gd name="T40" fmla="*/ 37 w 79"/>
                      <a:gd name="T41" fmla="*/ 193 h 200"/>
                      <a:gd name="T42" fmla="*/ 31 w 79"/>
                      <a:gd name="T43" fmla="*/ 196 h 200"/>
                      <a:gd name="T44" fmla="*/ 25 w 79"/>
                      <a:gd name="T45" fmla="*/ 199 h 200"/>
                      <a:gd name="T46" fmla="*/ 21 w 79"/>
                      <a:gd name="T47" fmla="*/ 196 h 200"/>
                      <a:gd name="T48" fmla="*/ 12 w 79"/>
                      <a:gd name="T49" fmla="*/ 193 h 200"/>
                      <a:gd name="T50" fmla="*/ 8 w 79"/>
                      <a:gd name="T51" fmla="*/ 188 h 200"/>
                      <a:gd name="T52" fmla="*/ 12 w 79"/>
                      <a:gd name="T53" fmla="*/ 182 h 200"/>
                      <a:gd name="T54" fmla="*/ 20 w 79"/>
                      <a:gd name="T55" fmla="*/ 180 h 200"/>
                      <a:gd name="T56" fmla="*/ 25 w 79"/>
                      <a:gd name="T57" fmla="*/ 166 h 200"/>
                      <a:gd name="T58" fmla="*/ 25 w 79"/>
                      <a:gd name="T59" fmla="*/ 160 h 200"/>
                      <a:gd name="T60" fmla="*/ 20 w 79"/>
                      <a:gd name="T61" fmla="*/ 155 h 200"/>
                      <a:gd name="T62" fmla="*/ 12 w 79"/>
                      <a:gd name="T63" fmla="*/ 146 h 200"/>
                      <a:gd name="T64" fmla="*/ 6 w 79"/>
                      <a:gd name="T65" fmla="*/ 146 h 200"/>
                      <a:gd name="T66" fmla="*/ 2 w 79"/>
                      <a:gd name="T67" fmla="*/ 144 h 200"/>
                      <a:gd name="T68" fmla="*/ 0 w 79"/>
                      <a:gd name="T69" fmla="*/ 135 h 200"/>
                      <a:gd name="T70" fmla="*/ 2 w 79"/>
                      <a:gd name="T71" fmla="*/ 130 h 200"/>
                      <a:gd name="T72" fmla="*/ 6 w 79"/>
                      <a:gd name="T73" fmla="*/ 130 h 200"/>
                      <a:gd name="T74" fmla="*/ 12 w 79"/>
                      <a:gd name="T75" fmla="*/ 127 h 200"/>
                      <a:gd name="T76" fmla="*/ 20 w 79"/>
                      <a:gd name="T77" fmla="*/ 119 h 200"/>
                      <a:gd name="T78" fmla="*/ 23 w 79"/>
                      <a:gd name="T79" fmla="*/ 116 h 200"/>
                      <a:gd name="T80" fmla="*/ 27 w 79"/>
                      <a:gd name="T81" fmla="*/ 86 h 200"/>
                      <a:gd name="T82" fmla="*/ 23 w 79"/>
                      <a:gd name="T83" fmla="*/ 77 h 200"/>
                      <a:gd name="T84" fmla="*/ 18 w 79"/>
                      <a:gd name="T85" fmla="*/ 72 h 200"/>
                      <a:gd name="T86" fmla="*/ 16 w 79"/>
                      <a:gd name="T87" fmla="*/ 55 h 200"/>
                      <a:gd name="T88" fmla="*/ 18 w 79"/>
                      <a:gd name="T89" fmla="*/ 39 h 200"/>
                      <a:gd name="T90" fmla="*/ 20 w 79"/>
                      <a:gd name="T91" fmla="*/ 28 h 200"/>
                      <a:gd name="T92" fmla="*/ 25 w 79"/>
                      <a:gd name="T93" fmla="*/ 3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200">
                        <a:moveTo>
                          <a:pt x="25" y="3"/>
                        </a:moveTo>
                        <a:lnTo>
                          <a:pt x="33" y="0"/>
                        </a:lnTo>
                        <a:lnTo>
                          <a:pt x="47" y="22"/>
                        </a:lnTo>
                        <a:lnTo>
                          <a:pt x="45" y="86"/>
                        </a:lnTo>
                        <a:lnTo>
                          <a:pt x="55" y="86"/>
                        </a:lnTo>
                        <a:lnTo>
                          <a:pt x="57" y="94"/>
                        </a:lnTo>
                        <a:lnTo>
                          <a:pt x="60" y="108"/>
                        </a:lnTo>
                        <a:lnTo>
                          <a:pt x="62" y="116"/>
                        </a:lnTo>
                        <a:lnTo>
                          <a:pt x="70" y="113"/>
                        </a:lnTo>
                        <a:lnTo>
                          <a:pt x="76" y="100"/>
                        </a:lnTo>
                        <a:lnTo>
                          <a:pt x="78" y="108"/>
                        </a:lnTo>
                        <a:lnTo>
                          <a:pt x="74" y="119"/>
                        </a:lnTo>
                        <a:lnTo>
                          <a:pt x="70" y="127"/>
                        </a:lnTo>
                        <a:lnTo>
                          <a:pt x="68" y="144"/>
                        </a:lnTo>
                        <a:lnTo>
                          <a:pt x="59" y="152"/>
                        </a:lnTo>
                        <a:lnTo>
                          <a:pt x="53" y="155"/>
                        </a:lnTo>
                        <a:lnTo>
                          <a:pt x="45" y="163"/>
                        </a:lnTo>
                        <a:lnTo>
                          <a:pt x="43" y="171"/>
                        </a:lnTo>
                        <a:lnTo>
                          <a:pt x="45" y="180"/>
                        </a:lnTo>
                        <a:lnTo>
                          <a:pt x="47" y="188"/>
                        </a:lnTo>
                        <a:lnTo>
                          <a:pt x="37" y="193"/>
                        </a:lnTo>
                        <a:lnTo>
                          <a:pt x="31" y="196"/>
                        </a:lnTo>
                        <a:lnTo>
                          <a:pt x="25" y="199"/>
                        </a:lnTo>
                        <a:lnTo>
                          <a:pt x="21" y="196"/>
                        </a:lnTo>
                        <a:lnTo>
                          <a:pt x="12" y="193"/>
                        </a:lnTo>
                        <a:lnTo>
                          <a:pt x="8" y="188"/>
                        </a:lnTo>
                        <a:lnTo>
                          <a:pt x="12" y="182"/>
                        </a:lnTo>
                        <a:lnTo>
                          <a:pt x="20" y="180"/>
                        </a:lnTo>
                        <a:lnTo>
                          <a:pt x="25" y="166"/>
                        </a:lnTo>
                        <a:lnTo>
                          <a:pt x="25" y="160"/>
                        </a:lnTo>
                        <a:lnTo>
                          <a:pt x="20" y="155"/>
                        </a:lnTo>
                        <a:lnTo>
                          <a:pt x="12" y="146"/>
                        </a:lnTo>
                        <a:lnTo>
                          <a:pt x="6" y="146"/>
                        </a:lnTo>
                        <a:lnTo>
                          <a:pt x="2" y="144"/>
                        </a:lnTo>
                        <a:lnTo>
                          <a:pt x="0" y="135"/>
                        </a:lnTo>
                        <a:lnTo>
                          <a:pt x="2" y="130"/>
                        </a:lnTo>
                        <a:lnTo>
                          <a:pt x="6" y="130"/>
                        </a:lnTo>
                        <a:lnTo>
                          <a:pt x="12" y="127"/>
                        </a:lnTo>
                        <a:lnTo>
                          <a:pt x="20" y="119"/>
                        </a:lnTo>
                        <a:lnTo>
                          <a:pt x="23" y="116"/>
                        </a:lnTo>
                        <a:lnTo>
                          <a:pt x="27" y="86"/>
                        </a:lnTo>
                        <a:lnTo>
                          <a:pt x="23" y="77"/>
                        </a:lnTo>
                        <a:lnTo>
                          <a:pt x="18" y="72"/>
                        </a:lnTo>
                        <a:lnTo>
                          <a:pt x="16" y="55"/>
                        </a:lnTo>
                        <a:lnTo>
                          <a:pt x="18" y="39"/>
                        </a:lnTo>
                        <a:lnTo>
                          <a:pt x="20" y="28"/>
                        </a:lnTo>
                        <a:lnTo>
                          <a:pt x="25" y="3"/>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64" name="Freeform 3">
                    <a:extLst>
                      <a:ext uri="{FF2B5EF4-FFF2-40B4-BE49-F238E27FC236}">
                        <a16:creationId xmlns:a16="http://schemas.microsoft.com/office/drawing/2014/main" id="{7B084BDB-9211-48B4-92E5-9DD3A18C39BE}"/>
                      </a:ext>
                    </a:extLst>
                  </p:cNvPr>
                  <p:cNvSpPr>
                    <a:spLocks/>
                  </p:cNvSpPr>
                  <p:nvPr/>
                </p:nvSpPr>
                <p:spPr bwMode="auto">
                  <a:xfrm>
                    <a:off x="5428" y="3527"/>
                    <a:ext cx="146" cy="170"/>
                  </a:xfrm>
                  <a:custGeom>
                    <a:avLst/>
                    <a:gdLst>
                      <a:gd name="T0" fmla="*/ 102 w 146"/>
                      <a:gd name="T1" fmla="*/ 0 h 170"/>
                      <a:gd name="T2" fmla="*/ 120 w 146"/>
                      <a:gd name="T3" fmla="*/ 0 h 170"/>
                      <a:gd name="T4" fmla="*/ 145 w 146"/>
                      <a:gd name="T5" fmla="*/ 44 h 170"/>
                      <a:gd name="T6" fmla="*/ 118 w 146"/>
                      <a:gd name="T7" fmla="*/ 83 h 170"/>
                      <a:gd name="T8" fmla="*/ 118 w 146"/>
                      <a:gd name="T9" fmla="*/ 100 h 170"/>
                      <a:gd name="T10" fmla="*/ 112 w 146"/>
                      <a:gd name="T11" fmla="*/ 105 h 170"/>
                      <a:gd name="T12" fmla="*/ 96 w 146"/>
                      <a:gd name="T13" fmla="*/ 105 h 170"/>
                      <a:gd name="T14" fmla="*/ 76 w 146"/>
                      <a:gd name="T15" fmla="*/ 127 h 170"/>
                      <a:gd name="T16" fmla="*/ 59 w 146"/>
                      <a:gd name="T17" fmla="*/ 150 h 170"/>
                      <a:gd name="T18" fmla="*/ 47 w 146"/>
                      <a:gd name="T19" fmla="*/ 169 h 170"/>
                      <a:gd name="T20" fmla="*/ 47 w 146"/>
                      <a:gd name="T21" fmla="*/ 152 h 170"/>
                      <a:gd name="T22" fmla="*/ 25 w 146"/>
                      <a:gd name="T23" fmla="*/ 155 h 170"/>
                      <a:gd name="T24" fmla="*/ 16 w 146"/>
                      <a:gd name="T25" fmla="*/ 155 h 170"/>
                      <a:gd name="T26" fmla="*/ 0 w 146"/>
                      <a:gd name="T27" fmla="*/ 155 h 170"/>
                      <a:gd name="T28" fmla="*/ 22 w 146"/>
                      <a:gd name="T29" fmla="*/ 127 h 170"/>
                      <a:gd name="T30" fmla="*/ 29 w 146"/>
                      <a:gd name="T31" fmla="*/ 114 h 170"/>
                      <a:gd name="T32" fmla="*/ 37 w 146"/>
                      <a:gd name="T33" fmla="*/ 114 h 170"/>
                      <a:gd name="T34" fmla="*/ 53 w 146"/>
                      <a:gd name="T35" fmla="*/ 91 h 170"/>
                      <a:gd name="T36" fmla="*/ 59 w 146"/>
                      <a:gd name="T37" fmla="*/ 91 h 170"/>
                      <a:gd name="T38" fmla="*/ 59 w 146"/>
                      <a:gd name="T39" fmla="*/ 89 h 170"/>
                      <a:gd name="T40" fmla="*/ 67 w 146"/>
                      <a:gd name="T41" fmla="*/ 80 h 170"/>
                      <a:gd name="T42" fmla="*/ 76 w 146"/>
                      <a:gd name="T43" fmla="*/ 80 h 170"/>
                      <a:gd name="T44" fmla="*/ 73 w 146"/>
                      <a:gd name="T45" fmla="*/ 55 h 170"/>
                      <a:gd name="T46" fmla="*/ 74 w 146"/>
                      <a:gd name="T47" fmla="*/ 55 h 170"/>
                      <a:gd name="T48" fmla="*/ 84 w 146"/>
                      <a:gd name="T49" fmla="*/ 42 h 170"/>
                      <a:gd name="T50" fmla="*/ 88 w 146"/>
                      <a:gd name="T51" fmla="*/ 53 h 170"/>
                      <a:gd name="T52" fmla="*/ 104 w 146"/>
                      <a:gd name="T53" fmla="*/ 33 h 170"/>
                      <a:gd name="T54" fmla="*/ 102 w 146"/>
                      <a:gd name="T55" fmla="*/ 0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70">
                        <a:moveTo>
                          <a:pt x="102" y="0"/>
                        </a:moveTo>
                        <a:lnTo>
                          <a:pt x="120" y="0"/>
                        </a:lnTo>
                        <a:lnTo>
                          <a:pt x="145" y="44"/>
                        </a:lnTo>
                        <a:lnTo>
                          <a:pt x="118" y="83"/>
                        </a:lnTo>
                        <a:lnTo>
                          <a:pt x="118" y="100"/>
                        </a:lnTo>
                        <a:lnTo>
                          <a:pt x="112" y="105"/>
                        </a:lnTo>
                        <a:lnTo>
                          <a:pt x="96" y="105"/>
                        </a:lnTo>
                        <a:lnTo>
                          <a:pt x="76" y="127"/>
                        </a:lnTo>
                        <a:lnTo>
                          <a:pt x="59" y="150"/>
                        </a:lnTo>
                        <a:lnTo>
                          <a:pt x="47" y="169"/>
                        </a:lnTo>
                        <a:lnTo>
                          <a:pt x="47" y="152"/>
                        </a:lnTo>
                        <a:lnTo>
                          <a:pt x="25" y="155"/>
                        </a:lnTo>
                        <a:lnTo>
                          <a:pt x="16" y="155"/>
                        </a:lnTo>
                        <a:lnTo>
                          <a:pt x="0" y="155"/>
                        </a:lnTo>
                        <a:lnTo>
                          <a:pt x="22" y="127"/>
                        </a:lnTo>
                        <a:lnTo>
                          <a:pt x="29" y="114"/>
                        </a:lnTo>
                        <a:lnTo>
                          <a:pt x="37" y="114"/>
                        </a:lnTo>
                        <a:lnTo>
                          <a:pt x="53" y="91"/>
                        </a:lnTo>
                        <a:lnTo>
                          <a:pt x="59" y="91"/>
                        </a:lnTo>
                        <a:lnTo>
                          <a:pt x="59" y="89"/>
                        </a:lnTo>
                        <a:lnTo>
                          <a:pt x="67" y="80"/>
                        </a:lnTo>
                        <a:lnTo>
                          <a:pt x="76" y="80"/>
                        </a:lnTo>
                        <a:lnTo>
                          <a:pt x="73" y="55"/>
                        </a:lnTo>
                        <a:lnTo>
                          <a:pt x="74" y="55"/>
                        </a:lnTo>
                        <a:lnTo>
                          <a:pt x="84" y="42"/>
                        </a:lnTo>
                        <a:lnTo>
                          <a:pt x="88" y="53"/>
                        </a:lnTo>
                        <a:lnTo>
                          <a:pt x="104" y="33"/>
                        </a:lnTo>
                        <a:lnTo>
                          <a:pt x="102"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 name="Freeform 4">
                    <a:extLst>
                      <a:ext uri="{FF2B5EF4-FFF2-40B4-BE49-F238E27FC236}">
                        <a16:creationId xmlns:a16="http://schemas.microsoft.com/office/drawing/2014/main" id="{1D61CE05-5455-4A94-9B21-1813E049DCC2}"/>
                      </a:ext>
                    </a:extLst>
                  </p:cNvPr>
                  <p:cNvSpPr>
                    <a:spLocks/>
                  </p:cNvSpPr>
                  <p:nvPr/>
                </p:nvSpPr>
                <p:spPr bwMode="auto">
                  <a:xfrm>
                    <a:off x="5166" y="3537"/>
                    <a:ext cx="56" cy="90"/>
                  </a:xfrm>
                  <a:custGeom>
                    <a:avLst/>
                    <a:gdLst>
                      <a:gd name="T0" fmla="*/ 0 w 56"/>
                      <a:gd name="T1" fmla="*/ 0 h 90"/>
                      <a:gd name="T2" fmla="*/ 12 w 56"/>
                      <a:gd name="T3" fmla="*/ 0 h 90"/>
                      <a:gd name="T4" fmla="*/ 26 w 56"/>
                      <a:gd name="T5" fmla="*/ 11 h 90"/>
                      <a:gd name="T6" fmla="*/ 55 w 56"/>
                      <a:gd name="T7" fmla="*/ 11 h 90"/>
                      <a:gd name="T8" fmla="*/ 51 w 56"/>
                      <a:gd name="T9" fmla="*/ 25 h 90"/>
                      <a:gd name="T10" fmla="*/ 55 w 56"/>
                      <a:gd name="T11" fmla="*/ 42 h 90"/>
                      <a:gd name="T12" fmla="*/ 45 w 56"/>
                      <a:gd name="T13" fmla="*/ 42 h 90"/>
                      <a:gd name="T14" fmla="*/ 43 w 56"/>
                      <a:gd name="T15" fmla="*/ 45 h 90"/>
                      <a:gd name="T16" fmla="*/ 37 w 56"/>
                      <a:gd name="T17" fmla="*/ 47 h 90"/>
                      <a:gd name="T18" fmla="*/ 43 w 56"/>
                      <a:gd name="T19" fmla="*/ 89 h 90"/>
                      <a:gd name="T20" fmla="*/ 26 w 56"/>
                      <a:gd name="T21" fmla="*/ 86 h 90"/>
                      <a:gd name="T22" fmla="*/ 10 w 56"/>
                      <a:gd name="T23" fmla="*/ 72 h 90"/>
                      <a:gd name="T24" fmla="*/ 10 w 56"/>
                      <a:gd name="T25" fmla="*/ 45 h 90"/>
                      <a:gd name="T26" fmla="*/ 10 w 56"/>
                      <a:gd name="T27" fmla="*/ 33 h 90"/>
                      <a:gd name="T28" fmla="*/ 0 w 56"/>
                      <a:gd name="T29" fmla="*/ 25 h 90"/>
                      <a:gd name="T30" fmla="*/ 0 w 56"/>
                      <a:gd name="T31" fmla="*/ 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 h="90">
                        <a:moveTo>
                          <a:pt x="0" y="0"/>
                        </a:moveTo>
                        <a:lnTo>
                          <a:pt x="12" y="0"/>
                        </a:lnTo>
                        <a:lnTo>
                          <a:pt x="26" y="11"/>
                        </a:lnTo>
                        <a:lnTo>
                          <a:pt x="55" y="11"/>
                        </a:lnTo>
                        <a:lnTo>
                          <a:pt x="51" y="25"/>
                        </a:lnTo>
                        <a:lnTo>
                          <a:pt x="55" y="42"/>
                        </a:lnTo>
                        <a:lnTo>
                          <a:pt x="45" y="42"/>
                        </a:lnTo>
                        <a:lnTo>
                          <a:pt x="43" y="45"/>
                        </a:lnTo>
                        <a:lnTo>
                          <a:pt x="37" y="47"/>
                        </a:lnTo>
                        <a:lnTo>
                          <a:pt x="43" y="89"/>
                        </a:lnTo>
                        <a:lnTo>
                          <a:pt x="26" y="86"/>
                        </a:lnTo>
                        <a:lnTo>
                          <a:pt x="10" y="72"/>
                        </a:lnTo>
                        <a:lnTo>
                          <a:pt x="10" y="45"/>
                        </a:lnTo>
                        <a:lnTo>
                          <a:pt x="10" y="33"/>
                        </a:lnTo>
                        <a:lnTo>
                          <a:pt x="0" y="25"/>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62" name="Freeform 6">
                  <a:extLst>
                    <a:ext uri="{FF2B5EF4-FFF2-40B4-BE49-F238E27FC236}">
                      <a16:creationId xmlns:a16="http://schemas.microsoft.com/office/drawing/2014/main" id="{74F67B11-2A87-469C-877F-0F25FF2CF41A}"/>
                    </a:ext>
                  </a:extLst>
                </p:cNvPr>
                <p:cNvSpPr>
                  <a:spLocks/>
                </p:cNvSpPr>
                <p:nvPr/>
              </p:nvSpPr>
              <p:spPr bwMode="auto">
                <a:xfrm>
                  <a:off x="5266" y="2575"/>
                  <a:ext cx="89" cy="101"/>
                </a:xfrm>
                <a:custGeom>
                  <a:avLst/>
                  <a:gdLst>
                    <a:gd name="T0" fmla="*/ 16 w 89"/>
                    <a:gd name="T1" fmla="*/ 37 h 101"/>
                    <a:gd name="T2" fmla="*/ 0 w 89"/>
                    <a:gd name="T3" fmla="*/ 80 h 101"/>
                    <a:gd name="T4" fmla="*/ 6 w 89"/>
                    <a:gd name="T5" fmla="*/ 97 h 101"/>
                    <a:gd name="T6" fmla="*/ 31 w 89"/>
                    <a:gd name="T7" fmla="*/ 100 h 101"/>
                    <a:gd name="T8" fmla="*/ 53 w 89"/>
                    <a:gd name="T9" fmla="*/ 100 h 101"/>
                    <a:gd name="T10" fmla="*/ 61 w 89"/>
                    <a:gd name="T11" fmla="*/ 83 h 101"/>
                    <a:gd name="T12" fmla="*/ 65 w 89"/>
                    <a:gd name="T13" fmla="*/ 66 h 101"/>
                    <a:gd name="T14" fmla="*/ 88 w 89"/>
                    <a:gd name="T15" fmla="*/ 66 h 101"/>
                    <a:gd name="T16" fmla="*/ 84 w 89"/>
                    <a:gd name="T17" fmla="*/ 40 h 101"/>
                    <a:gd name="T18" fmla="*/ 84 w 89"/>
                    <a:gd name="T19" fmla="*/ 14 h 101"/>
                    <a:gd name="T20" fmla="*/ 61 w 89"/>
                    <a:gd name="T21" fmla="*/ 0 h 101"/>
                    <a:gd name="T22" fmla="*/ 59 w 89"/>
                    <a:gd name="T23" fmla="*/ 29 h 101"/>
                    <a:gd name="T24" fmla="*/ 72 w 89"/>
                    <a:gd name="T25" fmla="*/ 46 h 101"/>
                    <a:gd name="T26" fmla="*/ 51 w 89"/>
                    <a:gd name="T27" fmla="*/ 46 h 101"/>
                    <a:gd name="T28" fmla="*/ 43 w 89"/>
                    <a:gd name="T29" fmla="*/ 57 h 101"/>
                    <a:gd name="T30" fmla="*/ 16 w 89"/>
                    <a:gd name="T31" fmla="*/ 3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01">
                      <a:moveTo>
                        <a:pt x="16" y="37"/>
                      </a:moveTo>
                      <a:lnTo>
                        <a:pt x="0" y="80"/>
                      </a:lnTo>
                      <a:lnTo>
                        <a:pt x="6" y="97"/>
                      </a:lnTo>
                      <a:lnTo>
                        <a:pt x="31" y="100"/>
                      </a:lnTo>
                      <a:lnTo>
                        <a:pt x="53" y="100"/>
                      </a:lnTo>
                      <a:lnTo>
                        <a:pt x="61" y="83"/>
                      </a:lnTo>
                      <a:lnTo>
                        <a:pt x="65" y="66"/>
                      </a:lnTo>
                      <a:lnTo>
                        <a:pt x="88" y="66"/>
                      </a:lnTo>
                      <a:lnTo>
                        <a:pt x="84" y="40"/>
                      </a:lnTo>
                      <a:lnTo>
                        <a:pt x="84" y="14"/>
                      </a:lnTo>
                      <a:lnTo>
                        <a:pt x="61" y="0"/>
                      </a:lnTo>
                      <a:lnTo>
                        <a:pt x="59" y="29"/>
                      </a:lnTo>
                      <a:lnTo>
                        <a:pt x="72" y="46"/>
                      </a:lnTo>
                      <a:lnTo>
                        <a:pt x="51" y="46"/>
                      </a:lnTo>
                      <a:lnTo>
                        <a:pt x="43" y="57"/>
                      </a:lnTo>
                      <a:lnTo>
                        <a:pt x="16" y="37"/>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038" name="Group 21">
                <a:extLst>
                  <a:ext uri="{FF2B5EF4-FFF2-40B4-BE49-F238E27FC236}">
                    <a16:creationId xmlns:a16="http://schemas.microsoft.com/office/drawing/2014/main" id="{B426F58E-5430-408F-B8E4-DC76150D57C1}"/>
                  </a:ext>
                </a:extLst>
              </p:cNvPr>
              <p:cNvGrpSpPr>
                <a:grpSpLocks/>
              </p:cNvGrpSpPr>
              <p:nvPr/>
            </p:nvGrpSpPr>
            <p:grpSpPr bwMode="auto">
              <a:xfrm>
                <a:off x="4293" y="1104"/>
                <a:ext cx="1037" cy="2393"/>
                <a:chOff x="4293" y="1104"/>
                <a:chExt cx="1037" cy="2393"/>
              </a:xfrm>
            </p:grpSpPr>
            <p:grpSp>
              <p:nvGrpSpPr>
                <p:cNvPr id="1048" name="Group 11">
                  <a:extLst>
                    <a:ext uri="{FF2B5EF4-FFF2-40B4-BE49-F238E27FC236}">
                      <a16:creationId xmlns:a16="http://schemas.microsoft.com/office/drawing/2014/main" id="{0737B0E0-803E-450B-B9D4-615B04B4F559}"/>
                    </a:ext>
                  </a:extLst>
                </p:cNvPr>
                <p:cNvGrpSpPr>
                  <a:grpSpLocks/>
                </p:cNvGrpSpPr>
                <p:nvPr/>
              </p:nvGrpSpPr>
              <p:grpSpPr bwMode="auto">
                <a:xfrm>
                  <a:off x="4460" y="1348"/>
                  <a:ext cx="232" cy="719"/>
                  <a:chOff x="4460" y="1348"/>
                  <a:chExt cx="232" cy="719"/>
                </a:xfrm>
              </p:grpSpPr>
              <p:sp>
                <p:nvSpPr>
                  <p:cNvPr id="1058" name="Freeform 8">
                    <a:extLst>
                      <a:ext uri="{FF2B5EF4-FFF2-40B4-BE49-F238E27FC236}">
                        <a16:creationId xmlns:a16="http://schemas.microsoft.com/office/drawing/2014/main" id="{39F32BFF-F56E-4926-88F2-AD16D2CFEFD6}"/>
                      </a:ext>
                    </a:extLst>
                  </p:cNvPr>
                  <p:cNvSpPr>
                    <a:spLocks/>
                  </p:cNvSpPr>
                  <p:nvPr/>
                </p:nvSpPr>
                <p:spPr bwMode="auto">
                  <a:xfrm>
                    <a:off x="4460" y="1993"/>
                    <a:ext cx="56" cy="74"/>
                  </a:xfrm>
                  <a:custGeom>
                    <a:avLst/>
                    <a:gdLst>
                      <a:gd name="T0" fmla="*/ 0 w 56"/>
                      <a:gd name="T1" fmla="*/ 56 h 74"/>
                      <a:gd name="T2" fmla="*/ 10 w 56"/>
                      <a:gd name="T3" fmla="*/ 70 h 74"/>
                      <a:gd name="T4" fmla="*/ 22 w 56"/>
                      <a:gd name="T5" fmla="*/ 67 h 74"/>
                      <a:gd name="T6" fmla="*/ 39 w 56"/>
                      <a:gd name="T7" fmla="*/ 73 h 74"/>
                      <a:gd name="T8" fmla="*/ 53 w 56"/>
                      <a:gd name="T9" fmla="*/ 73 h 74"/>
                      <a:gd name="T10" fmla="*/ 55 w 56"/>
                      <a:gd name="T11" fmla="*/ 48 h 74"/>
                      <a:gd name="T12" fmla="*/ 51 w 56"/>
                      <a:gd name="T13" fmla="*/ 31 h 74"/>
                      <a:gd name="T14" fmla="*/ 41 w 56"/>
                      <a:gd name="T15" fmla="*/ 11 h 74"/>
                      <a:gd name="T16" fmla="*/ 31 w 56"/>
                      <a:gd name="T17" fmla="*/ 11 h 74"/>
                      <a:gd name="T18" fmla="*/ 28 w 56"/>
                      <a:gd name="T19" fmla="*/ 0 h 74"/>
                      <a:gd name="T20" fmla="*/ 14 w 56"/>
                      <a:gd name="T21" fmla="*/ 0 h 74"/>
                      <a:gd name="T22" fmla="*/ 14 w 56"/>
                      <a:gd name="T23" fmla="*/ 22 h 74"/>
                      <a:gd name="T24" fmla="*/ 0 w 56"/>
                      <a:gd name="T25" fmla="*/ 56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74">
                        <a:moveTo>
                          <a:pt x="0" y="56"/>
                        </a:moveTo>
                        <a:lnTo>
                          <a:pt x="10" y="70"/>
                        </a:lnTo>
                        <a:lnTo>
                          <a:pt x="22" y="67"/>
                        </a:lnTo>
                        <a:lnTo>
                          <a:pt x="39" y="73"/>
                        </a:lnTo>
                        <a:lnTo>
                          <a:pt x="53" y="73"/>
                        </a:lnTo>
                        <a:lnTo>
                          <a:pt x="55" y="48"/>
                        </a:lnTo>
                        <a:lnTo>
                          <a:pt x="51" y="31"/>
                        </a:lnTo>
                        <a:lnTo>
                          <a:pt x="41" y="11"/>
                        </a:lnTo>
                        <a:lnTo>
                          <a:pt x="31" y="11"/>
                        </a:lnTo>
                        <a:lnTo>
                          <a:pt x="28" y="0"/>
                        </a:lnTo>
                        <a:lnTo>
                          <a:pt x="14" y="0"/>
                        </a:lnTo>
                        <a:lnTo>
                          <a:pt x="14" y="22"/>
                        </a:lnTo>
                        <a:lnTo>
                          <a:pt x="0" y="5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9" name="Freeform 9">
                    <a:extLst>
                      <a:ext uri="{FF2B5EF4-FFF2-40B4-BE49-F238E27FC236}">
                        <a16:creationId xmlns:a16="http://schemas.microsoft.com/office/drawing/2014/main" id="{50184237-4A07-4BD2-B577-D16D5E3ACD14}"/>
                      </a:ext>
                    </a:extLst>
                  </p:cNvPr>
                  <p:cNvSpPr>
                    <a:spLocks/>
                  </p:cNvSpPr>
                  <p:nvPr/>
                </p:nvSpPr>
                <p:spPr bwMode="auto">
                  <a:xfrm>
                    <a:off x="4607" y="1865"/>
                    <a:ext cx="54" cy="94"/>
                  </a:xfrm>
                  <a:custGeom>
                    <a:avLst/>
                    <a:gdLst>
                      <a:gd name="T0" fmla="*/ 12 w 54"/>
                      <a:gd name="T1" fmla="*/ 0 h 94"/>
                      <a:gd name="T2" fmla="*/ 35 w 54"/>
                      <a:gd name="T3" fmla="*/ 3 h 94"/>
                      <a:gd name="T4" fmla="*/ 43 w 54"/>
                      <a:gd name="T5" fmla="*/ 28 h 94"/>
                      <a:gd name="T6" fmla="*/ 53 w 54"/>
                      <a:gd name="T7" fmla="*/ 42 h 94"/>
                      <a:gd name="T8" fmla="*/ 45 w 54"/>
                      <a:gd name="T9" fmla="*/ 54 h 94"/>
                      <a:gd name="T10" fmla="*/ 53 w 54"/>
                      <a:gd name="T11" fmla="*/ 68 h 94"/>
                      <a:gd name="T12" fmla="*/ 49 w 54"/>
                      <a:gd name="T13" fmla="*/ 85 h 94"/>
                      <a:gd name="T14" fmla="*/ 41 w 54"/>
                      <a:gd name="T15" fmla="*/ 93 h 94"/>
                      <a:gd name="T16" fmla="*/ 26 w 54"/>
                      <a:gd name="T17" fmla="*/ 90 h 94"/>
                      <a:gd name="T18" fmla="*/ 16 w 54"/>
                      <a:gd name="T19" fmla="*/ 90 h 94"/>
                      <a:gd name="T20" fmla="*/ 10 w 54"/>
                      <a:gd name="T21" fmla="*/ 79 h 94"/>
                      <a:gd name="T22" fmla="*/ 4 w 54"/>
                      <a:gd name="T23" fmla="*/ 65 h 94"/>
                      <a:gd name="T24" fmla="*/ 4 w 54"/>
                      <a:gd name="T25" fmla="*/ 51 h 94"/>
                      <a:gd name="T26" fmla="*/ 0 w 54"/>
                      <a:gd name="T27" fmla="*/ 31 h 94"/>
                      <a:gd name="T28" fmla="*/ 12 w 54"/>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94">
                        <a:moveTo>
                          <a:pt x="12" y="0"/>
                        </a:moveTo>
                        <a:lnTo>
                          <a:pt x="35" y="3"/>
                        </a:lnTo>
                        <a:lnTo>
                          <a:pt x="43" y="28"/>
                        </a:lnTo>
                        <a:lnTo>
                          <a:pt x="53" y="42"/>
                        </a:lnTo>
                        <a:lnTo>
                          <a:pt x="45" y="54"/>
                        </a:lnTo>
                        <a:lnTo>
                          <a:pt x="53" y="68"/>
                        </a:lnTo>
                        <a:lnTo>
                          <a:pt x="49" y="85"/>
                        </a:lnTo>
                        <a:lnTo>
                          <a:pt x="41" y="93"/>
                        </a:lnTo>
                        <a:lnTo>
                          <a:pt x="26" y="90"/>
                        </a:lnTo>
                        <a:lnTo>
                          <a:pt x="16" y="90"/>
                        </a:lnTo>
                        <a:lnTo>
                          <a:pt x="10" y="79"/>
                        </a:lnTo>
                        <a:lnTo>
                          <a:pt x="4" y="65"/>
                        </a:lnTo>
                        <a:lnTo>
                          <a:pt x="4" y="51"/>
                        </a:lnTo>
                        <a:lnTo>
                          <a:pt x="0" y="31"/>
                        </a:lnTo>
                        <a:lnTo>
                          <a:pt x="12"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60" name="Freeform 10">
                    <a:extLst>
                      <a:ext uri="{FF2B5EF4-FFF2-40B4-BE49-F238E27FC236}">
                        <a16:creationId xmlns:a16="http://schemas.microsoft.com/office/drawing/2014/main" id="{E43B1BDE-3414-47CA-9A82-5212BEAB25EA}"/>
                      </a:ext>
                    </a:extLst>
                  </p:cNvPr>
                  <p:cNvSpPr>
                    <a:spLocks/>
                  </p:cNvSpPr>
                  <p:nvPr/>
                </p:nvSpPr>
                <p:spPr bwMode="auto">
                  <a:xfrm>
                    <a:off x="4597" y="1348"/>
                    <a:ext cx="95" cy="87"/>
                  </a:xfrm>
                  <a:custGeom>
                    <a:avLst/>
                    <a:gdLst>
                      <a:gd name="T0" fmla="*/ 14 w 95"/>
                      <a:gd name="T1" fmla="*/ 0 h 87"/>
                      <a:gd name="T2" fmla="*/ 25 w 95"/>
                      <a:gd name="T3" fmla="*/ 14 h 87"/>
                      <a:gd name="T4" fmla="*/ 37 w 95"/>
                      <a:gd name="T5" fmla="*/ 11 h 87"/>
                      <a:gd name="T6" fmla="*/ 55 w 95"/>
                      <a:gd name="T7" fmla="*/ 14 h 87"/>
                      <a:gd name="T8" fmla="*/ 71 w 95"/>
                      <a:gd name="T9" fmla="*/ 14 h 87"/>
                      <a:gd name="T10" fmla="*/ 78 w 95"/>
                      <a:gd name="T11" fmla="*/ 22 h 87"/>
                      <a:gd name="T12" fmla="*/ 88 w 95"/>
                      <a:gd name="T13" fmla="*/ 42 h 87"/>
                      <a:gd name="T14" fmla="*/ 94 w 95"/>
                      <a:gd name="T15" fmla="*/ 50 h 87"/>
                      <a:gd name="T16" fmla="*/ 72 w 95"/>
                      <a:gd name="T17" fmla="*/ 55 h 87"/>
                      <a:gd name="T18" fmla="*/ 67 w 95"/>
                      <a:gd name="T19" fmla="*/ 61 h 87"/>
                      <a:gd name="T20" fmla="*/ 72 w 95"/>
                      <a:gd name="T21" fmla="*/ 72 h 87"/>
                      <a:gd name="T22" fmla="*/ 72 w 95"/>
                      <a:gd name="T23" fmla="*/ 83 h 87"/>
                      <a:gd name="T24" fmla="*/ 51 w 95"/>
                      <a:gd name="T25" fmla="*/ 72 h 87"/>
                      <a:gd name="T26" fmla="*/ 33 w 95"/>
                      <a:gd name="T27" fmla="*/ 64 h 87"/>
                      <a:gd name="T28" fmla="*/ 25 w 95"/>
                      <a:gd name="T29" fmla="*/ 67 h 87"/>
                      <a:gd name="T30" fmla="*/ 25 w 95"/>
                      <a:gd name="T31" fmla="*/ 83 h 87"/>
                      <a:gd name="T32" fmla="*/ 14 w 95"/>
                      <a:gd name="T33" fmla="*/ 86 h 87"/>
                      <a:gd name="T34" fmla="*/ 8 w 95"/>
                      <a:gd name="T35" fmla="*/ 72 h 87"/>
                      <a:gd name="T36" fmla="*/ 6 w 95"/>
                      <a:gd name="T37" fmla="*/ 55 h 87"/>
                      <a:gd name="T38" fmla="*/ 0 w 95"/>
                      <a:gd name="T39" fmla="*/ 53 h 87"/>
                      <a:gd name="T40" fmla="*/ 6 w 95"/>
                      <a:gd name="T41" fmla="*/ 36 h 87"/>
                      <a:gd name="T42" fmla="*/ 16 w 95"/>
                      <a:gd name="T43" fmla="*/ 31 h 87"/>
                      <a:gd name="T44" fmla="*/ 14 w 95"/>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5" h="87">
                        <a:moveTo>
                          <a:pt x="14" y="0"/>
                        </a:moveTo>
                        <a:lnTo>
                          <a:pt x="25" y="14"/>
                        </a:lnTo>
                        <a:lnTo>
                          <a:pt x="37" y="11"/>
                        </a:lnTo>
                        <a:lnTo>
                          <a:pt x="55" y="14"/>
                        </a:lnTo>
                        <a:lnTo>
                          <a:pt x="71" y="14"/>
                        </a:lnTo>
                        <a:lnTo>
                          <a:pt x="78" y="22"/>
                        </a:lnTo>
                        <a:lnTo>
                          <a:pt x="88" y="42"/>
                        </a:lnTo>
                        <a:lnTo>
                          <a:pt x="94" y="50"/>
                        </a:lnTo>
                        <a:lnTo>
                          <a:pt x="72" y="55"/>
                        </a:lnTo>
                        <a:lnTo>
                          <a:pt x="67" y="61"/>
                        </a:lnTo>
                        <a:lnTo>
                          <a:pt x="72" y="72"/>
                        </a:lnTo>
                        <a:lnTo>
                          <a:pt x="72" y="83"/>
                        </a:lnTo>
                        <a:lnTo>
                          <a:pt x="51" y="72"/>
                        </a:lnTo>
                        <a:lnTo>
                          <a:pt x="33" y="64"/>
                        </a:lnTo>
                        <a:lnTo>
                          <a:pt x="25" y="67"/>
                        </a:lnTo>
                        <a:lnTo>
                          <a:pt x="25" y="83"/>
                        </a:lnTo>
                        <a:lnTo>
                          <a:pt x="14" y="86"/>
                        </a:lnTo>
                        <a:lnTo>
                          <a:pt x="8" y="72"/>
                        </a:lnTo>
                        <a:lnTo>
                          <a:pt x="6" y="55"/>
                        </a:lnTo>
                        <a:lnTo>
                          <a:pt x="0" y="53"/>
                        </a:lnTo>
                        <a:lnTo>
                          <a:pt x="6" y="36"/>
                        </a:lnTo>
                        <a:lnTo>
                          <a:pt x="16" y="31"/>
                        </a:lnTo>
                        <a:lnTo>
                          <a:pt x="14"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49" name="Freeform 12">
                  <a:extLst>
                    <a:ext uri="{FF2B5EF4-FFF2-40B4-BE49-F238E27FC236}">
                      <a16:creationId xmlns:a16="http://schemas.microsoft.com/office/drawing/2014/main" id="{547D2E6F-1B49-4E94-B3F7-C3E343989859}"/>
                    </a:ext>
                  </a:extLst>
                </p:cNvPr>
                <p:cNvSpPr>
                  <a:spLocks/>
                </p:cNvSpPr>
                <p:nvPr/>
              </p:nvSpPr>
              <p:spPr bwMode="auto">
                <a:xfrm>
                  <a:off x="4676" y="2803"/>
                  <a:ext cx="654" cy="694"/>
                </a:xfrm>
                <a:custGeom>
                  <a:avLst/>
                  <a:gdLst>
                    <a:gd name="T0" fmla="*/ 505 w 654"/>
                    <a:gd name="T1" fmla="*/ 56 h 694"/>
                    <a:gd name="T2" fmla="*/ 531 w 654"/>
                    <a:gd name="T3" fmla="*/ 78 h 694"/>
                    <a:gd name="T4" fmla="*/ 558 w 654"/>
                    <a:gd name="T5" fmla="*/ 181 h 694"/>
                    <a:gd name="T6" fmla="*/ 618 w 654"/>
                    <a:gd name="T7" fmla="*/ 287 h 694"/>
                    <a:gd name="T8" fmla="*/ 653 w 654"/>
                    <a:gd name="T9" fmla="*/ 395 h 694"/>
                    <a:gd name="T10" fmla="*/ 628 w 654"/>
                    <a:gd name="T11" fmla="*/ 495 h 694"/>
                    <a:gd name="T12" fmla="*/ 602 w 654"/>
                    <a:gd name="T13" fmla="*/ 559 h 694"/>
                    <a:gd name="T14" fmla="*/ 587 w 654"/>
                    <a:gd name="T15" fmla="*/ 621 h 694"/>
                    <a:gd name="T16" fmla="*/ 571 w 654"/>
                    <a:gd name="T17" fmla="*/ 657 h 694"/>
                    <a:gd name="T18" fmla="*/ 540 w 654"/>
                    <a:gd name="T19" fmla="*/ 682 h 694"/>
                    <a:gd name="T20" fmla="*/ 490 w 654"/>
                    <a:gd name="T21" fmla="*/ 674 h 694"/>
                    <a:gd name="T22" fmla="*/ 439 w 654"/>
                    <a:gd name="T23" fmla="*/ 657 h 694"/>
                    <a:gd name="T24" fmla="*/ 412 w 654"/>
                    <a:gd name="T25" fmla="*/ 618 h 694"/>
                    <a:gd name="T26" fmla="*/ 404 w 654"/>
                    <a:gd name="T27" fmla="*/ 568 h 694"/>
                    <a:gd name="T28" fmla="*/ 387 w 654"/>
                    <a:gd name="T29" fmla="*/ 545 h 694"/>
                    <a:gd name="T30" fmla="*/ 360 w 654"/>
                    <a:gd name="T31" fmla="*/ 548 h 694"/>
                    <a:gd name="T32" fmla="*/ 334 w 654"/>
                    <a:gd name="T33" fmla="*/ 509 h 694"/>
                    <a:gd name="T34" fmla="*/ 313 w 654"/>
                    <a:gd name="T35" fmla="*/ 504 h 694"/>
                    <a:gd name="T36" fmla="*/ 278 w 654"/>
                    <a:gd name="T37" fmla="*/ 509 h 694"/>
                    <a:gd name="T38" fmla="*/ 249 w 654"/>
                    <a:gd name="T39" fmla="*/ 515 h 694"/>
                    <a:gd name="T40" fmla="*/ 223 w 654"/>
                    <a:gd name="T41" fmla="*/ 537 h 694"/>
                    <a:gd name="T42" fmla="*/ 187 w 654"/>
                    <a:gd name="T43" fmla="*/ 554 h 694"/>
                    <a:gd name="T44" fmla="*/ 150 w 654"/>
                    <a:gd name="T45" fmla="*/ 579 h 694"/>
                    <a:gd name="T46" fmla="*/ 130 w 654"/>
                    <a:gd name="T47" fmla="*/ 590 h 694"/>
                    <a:gd name="T48" fmla="*/ 76 w 654"/>
                    <a:gd name="T49" fmla="*/ 584 h 694"/>
                    <a:gd name="T50" fmla="*/ 64 w 654"/>
                    <a:gd name="T51" fmla="*/ 571 h 694"/>
                    <a:gd name="T52" fmla="*/ 64 w 654"/>
                    <a:gd name="T53" fmla="*/ 495 h 694"/>
                    <a:gd name="T54" fmla="*/ 47 w 654"/>
                    <a:gd name="T55" fmla="*/ 451 h 694"/>
                    <a:gd name="T56" fmla="*/ 29 w 654"/>
                    <a:gd name="T57" fmla="*/ 415 h 694"/>
                    <a:gd name="T58" fmla="*/ 6 w 654"/>
                    <a:gd name="T59" fmla="*/ 287 h 694"/>
                    <a:gd name="T60" fmla="*/ 8 w 654"/>
                    <a:gd name="T61" fmla="*/ 245 h 694"/>
                    <a:gd name="T62" fmla="*/ 54 w 654"/>
                    <a:gd name="T63" fmla="*/ 223 h 694"/>
                    <a:gd name="T64" fmla="*/ 89 w 654"/>
                    <a:gd name="T65" fmla="*/ 217 h 694"/>
                    <a:gd name="T66" fmla="*/ 109 w 654"/>
                    <a:gd name="T67" fmla="*/ 206 h 694"/>
                    <a:gd name="T68" fmla="*/ 120 w 654"/>
                    <a:gd name="T69" fmla="*/ 170 h 694"/>
                    <a:gd name="T70" fmla="*/ 117 w 654"/>
                    <a:gd name="T71" fmla="*/ 150 h 694"/>
                    <a:gd name="T72" fmla="*/ 163 w 654"/>
                    <a:gd name="T73" fmla="*/ 100 h 694"/>
                    <a:gd name="T74" fmla="*/ 200 w 654"/>
                    <a:gd name="T75" fmla="*/ 64 h 694"/>
                    <a:gd name="T76" fmla="*/ 233 w 654"/>
                    <a:gd name="T77" fmla="*/ 89 h 694"/>
                    <a:gd name="T78" fmla="*/ 258 w 654"/>
                    <a:gd name="T79" fmla="*/ 61 h 694"/>
                    <a:gd name="T80" fmla="*/ 284 w 654"/>
                    <a:gd name="T81" fmla="*/ 28 h 694"/>
                    <a:gd name="T82" fmla="*/ 311 w 654"/>
                    <a:gd name="T83" fmla="*/ 8 h 694"/>
                    <a:gd name="T84" fmla="*/ 354 w 654"/>
                    <a:gd name="T85" fmla="*/ 14 h 694"/>
                    <a:gd name="T86" fmla="*/ 369 w 654"/>
                    <a:gd name="T87" fmla="*/ 39 h 694"/>
                    <a:gd name="T88" fmla="*/ 369 w 654"/>
                    <a:gd name="T89" fmla="*/ 70 h 694"/>
                    <a:gd name="T90" fmla="*/ 406 w 654"/>
                    <a:gd name="T91" fmla="*/ 125 h 694"/>
                    <a:gd name="T92" fmla="*/ 437 w 654"/>
                    <a:gd name="T93" fmla="*/ 142 h 694"/>
                    <a:gd name="T94" fmla="*/ 463 w 654"/>
                    <a:gd name="T95" fmla="*/ 89 h 694"/>
                    <a:gd name="T96" fmla="*/ 470 w 654"/>
                    <a:gd name="T97" fmla="*/ 0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54" h="694">
                      <a:moveTo>
                        <a:pt x="470" y="0"/>
                      </a:moveTo>
                      <a:lnTo>
                        <a:pt x="505" y="0"/>
                      </a:lnTo>
                      <a:lnTo>
                        <a:pt x="505" y="56"/>
                      </a:lnTo>
                      <a:lnTo>
                        <a:pt x="519" y="70"/>
                      </a:lnTo>
                      <a:lnTo>
                        <a:pt x="523" y="78"/>
                      </a:lnTo>
                      <a:lnTo>
                        <a:pt x="531" y="78"/>
                      </a:lnTo>
                      <a:lnTo>
                        <a:pt x="534" y="89"/>
                      </a:lnTo>
                      <a:lnTo>
                        <a:pt x="538" y="145"/>
                      </a:lnTo>
                      <a:lnTo>
                        <a:pt x="558" y="181"/>
                      </a:lnTo>
                      <a:lnTo>
                        <a:pt x="587" y="234"/>
                      </a:lnTo>
                      <a:lnTo>
                        <a:pt x="587" y="242"/>
                      </a:lnTo>
                      <a:lnTo>
                        <a:pt x="618" y="287"/>
                      </a:lnTo>
                      <a:lnTo>
                        <a:pt x="618" y="295"/>
                      </a:lnTo>
                      <a:lnTo>
                        <a:pt x="649" y="331"/>
                      </a:lnTo>
                      <a:lnTo>
                        <a:pt x="653" y="395"/>
                      </a:lnTo>
                      <a:lnTo>
                        <a:pt x="649" y="454"/>
                      </a:lnTo>
                      <a:lnTo>
                        <a:pt x="639" y="481"/>
                      </a:lnTo>
                      <a:lnTo>
                        <a:pt x="628" y="495"/>
                      </a:lnTo>
                      <a:lnTo>
                        <a:pt x="624" y="523"/>
                      </a:lnTo>
                      <a:lnTo>
                        <a:pt x="612" y="548"/>
                      </a:lnTo>
                      <a:lnTo>
                        <a:pt x="602" y="559"/>
                      </a:lnTo>
                      <a:lnTo>
                        <a:pt x="604" y="568"/>
                      </a:lnTo>
                      <a:lnTo>
                        <a:pt x="593" y="584"/>
                      </a:lnTo>
                      <a:lnTo>
                        <a:pt x="587" y="621"/>
                      </a:lnTo>
                      <a:lnTo>
                        <a:pt x="585" y="640"/>
                      </a:lnTo>
                      <a:lnTo>
                        <a:pt x="573" y="648"/>
                      </a:lnTo>
                      <a:lnTo>
                        <a:pt x="571" y="657"/>
                      </a:lnTo>
                      <a:lnTo>
                        <a:pt x="564" y="674"/>
                      </a:lnTo>
                      <a:lnTo>
                        <a:pt x="550" y="676"/>
                      </a:lnTo>
                      <a:lnTo>
                        <a:pt x="540" y="682"/>
                      </a:lnTo>
                      <a:lnTo>
                        <a:pt x="527" y="693"/>
                      </a:lnTo>
                      <a:lnTo>
                        <a:pt x="509" y="671"/>
                      </a:lnTo>
                      <a:lnTo>
                        <a:pt x="490" y="674"/>
                      </a:lnTo>
                      <a:lnTo>
                        <a:pt x="484" y="674"/>
                      </a:lnTo>
                      <a:lnTo>
                        <a:pt x="457" y="679"/>
                      </a:lnTo>
                      <a:lnTo>
                        <a:pt x="439" y="657"/>
                      </a:lnTo>
                      <a:lnTo>
                        <a:pt x="428" y="635"/>
                      </a:lnTo>
                      <a:lnTo>
                        <a:pt x="420" y="637"/>
                      </a:lnTo>
                      <a:lnTo>
                        <a:pt x="412" y="618"/>
                      </a:lnTo>
                      <a:lnTo>
                        <a:pt x="408" y="601"/>
                      </a:lnTo>
                      <a:lnTo>
                        <a:pt x="404" y="596"/>
                      </a:lnTo>
                      <a:lnTo>
                        <a:pt x="404" y="568"/>
                      </a:lnTo>
                      <a:lnTo>
                        <a:pt x="406" y="551"/>
                      </a:lnTo>
                      <a:lnTo>
                        <a:pt x="402" y="540"/>
                      </a:lnTo>
                      <a:lnTo>
                        <a:pt x="387" y="545"/>
                      </a:lnTo>
                      <a:lnTo>
                        <a:pt x="379" y="548"/>
                      </a:lnTo>
                      <a:lnTo>
                        <a:pt x="365" y="548"/>
                      </a:lnTo>
                      <a:lnTo>
                        <a:pt x="360" y="548"/>
                      </a:lnTo>
                      <a:lnTo>
                        <a:pt x="354" y="548"/>
                      </a:lnTo>
                      <a:lnTo>
                        <a:pt x="344" y="532"/>
                      </a:lnTo>
                      <a:lnTo>
                        <a:pt x="334" y="509"/>
                      </a:lnTo>
                      <a:lnTo>
                        <a:pt x="332" y="512"/>
                      </a:lnTo>
                      <a:lnTo>
                        <a:pt x="315" y="512"/>
                      </a:lnTo>
                      <a:lnTo>
                        <a:pt x="313" y="504"/>
                      </a:lnTo>
                      <a:lnTo>
                        <a:pt x="303" y="512"/>
                      </a:lnTo>
                      <a:lnTo>
                        <a:pt x="293" y="509"/>
                      </a:lnTo>
                      <a:lnTo>
                        <a:pt x="278" y="509"/>
                      </a:lnTo>
                      <a:lnTo>
                        <a:pt x="268" y="504"/>
                      </a:lnTo>
                      <a:lnTo>
                        <a:pt x="264" y="512"/>
                      </a:lnTo>
                      <a:lnTo>
                        <a:pt x="249" y="515"/>
                      </a:lnTo>
                      <a:lnTo>
                        <a:pt x="245" y="509"/>
                      </a:lnTo>
                      <a:lnTo>
                        <a:pt x="235" y="523"/>
                      </a:lnTo>
                      <a:lnTo>
                        <a:pt x="223" y="537"/>
                      </a:lnTo>
                      <a:lnTo>
                        <a:pt x="216" y="537"/>
                      </a:lnTo>
                      <a:lnTo>
                        <a:pt x="204" y="554"/>
                      </a:lnTo>
                      <a:lnTo>
                        <a:pt x="187" y="554"/>
                      </a:lnTo>
                      <a:lnTo>
                        <a:pt x="173" y="559"/>
                      </a:lnTo>
                      <a:lnTo>
                        <a:pt x="157" y="568"/>
                      </a:lnTo>
                      <a:lnTo>
                        <a:pt x="150" y="579"/>
                      </a:lnTo>
                      <a:lnTo>
                        <a:pt x="144" y="576"/>
                      </a:lnTo>
                      <a:lnTo>
                        <a:pt x="138" y="587"/>
                      </a:lnTo>
                      <a:lnTo>
                        <a:pt x="130" y="590"/>
                      </a:lnTo>
                      <a:lnTo>
                        <a:pt x="120" y="604"/>
                      </a:lnTo>
                      <a:lnTo>
                        <a:pt x="89" y="604"/>
                      </a:lnTo>
                      <a:lnTo>
                        <a:pt x="76" y="584"/>
                      </a:lnTo>
                      <a:lnTo>
                        <a:pt x="74" y="576"/>
                      </a:lnTo>
                      <a:lnTo>
                        <a:pt x="70" y="584"/>
                      </a:lnTo>
                      <a:lnTo>
                        <a:pt x="64" y="571"/>
                      </a:lnTo>
                      <a:lnTo>
                        <a:pt x="66" y="534"/>
                      </a:lnTo>
                      <a:lnTo>
                        <a:pt x="70" y="512"/>
                      </a:lnTo>
                      <a:lnTo>
                        <a:pt x="64" y="495"/>
                      </a:lnTo>
                      <a:lnTo>
                        <a:pt x="58" y="479"/>
                      </a:lnTo>
                      <a:lnTo>
                        <a:pt x="56" y="459"/>
                      </a:lnTo>
                      <a:lnTo>
                        <a:pt x="47" y="451"/>
                      </a:lnTo>
                      <a:lnTo>
                        <a:pt x="45" y="448"/>
                      </a:lnTo>
                      <a:lnTo>
                        <a:pt x="43" y="440"/>
                      </a:lnTo>
                      <a:lnTo>
                        <a:pt x="29" y="415"/>
                      </a:lnTo>
                      <a:lnTo>
                        <a:pt x="12" y="353"/>
                      </a:lnTo>
                      <a:lnTo>
                        <a:pt x="6" y="312"/>
                      </a:lnTo>
                      <a:lnTo>
                        <a:pt x="6" y="287"/>
                      </a:lnTo>
                      <a:lnTo>
                        <a:pt x="0" y="278"/>
                      </a:lnTo>
                      <a:lnTo>
                        <a:pt x="2" y="256"/>
                      </a:lnTo>
                      <a:lnTo>
                        <a:pt x="8" y="245"/>
                      </a:lnTo>
                      <a:lnTo>
                        <a:pt x="29" y="214"/>
                      </a:lnTo>
                      <a:lnTo>
                        <a:pt x="51" y="217"/>
                      </a:lnTo>
                      <a:lnTo>
                        <a:pt x="54" y="223"/>
                      </a:lnTo>
                      <a:lnTo>
                        <a:pt x="82" y="223"/>
                      </a:lnTo>
                      <a:lnTo>
                        <a:pt x="84" y="214"/>
                      </a:lnTo>
                      <a:lnTo>
                        <a:pt x="89" y="217"/>
                      </a:lnTo>
                      <a:lnTo>
                        <a:pt x="97" y="209"/>
                      </a:lnTo>
                      <a:lnTo>
                        <a:pt x="103" y="212"/>
                      </a:lnTo>
                      <a:lnTo>
                        <a:pt x="109" y="206"/>
                      </a:lnTo>
                      <a:lnTo>
                        <a:pt x="107" y="198"/>
                      </a:lnTo>
                      <a:lnTo>
                        <a:pt x="113" y="178"/>
                      </a:lnTo>
                      <a:lnTo>
                        <a:pt x="120" y="170"/>
                      </a:lnTo>
                      <a:lnTo>
                        <a:pt x="117" y="164"/>
                      </a:lnTo>
                      <a:lnTo>
                        <a:pt x="120" y="159"/>
                      </a:lnTo>
                      <a:lnTo>
                        <a:pt x="117" y="150"/>
                      </a:lnTo>
                      <a:lnTo>
                        <a:pt x="128" y="136"/>
                      </a:lnTo>
                      <a:lnTo>
                        <a:pt x="146" y="134"/>
                      </a:lnTo>
                      <a:lnTo>
                        <a:pt x="163" y="100"/>
                      </a:lnTo>
                      <a:lnTo>
                        <a:pt x="185" y="72"/>
                      </a:lnTo>
                      <a:lnTo>
                        <a:pt x="194" y="70"/>
                      </a:lnTo>
                      <a:lnTo>
                        <a:pt x="200" y="64"/>
                      </a:lnTo>
                      <a:lnTo>
                        <a:pt x="210" y="64"/>
                      </a:lnTo>
                      <a:lnTo>
                        <a:pt x="227" y="86"/>
                      </a:lnTo>
                      <a:lnTo>
                        <a:pt x="233" y="89"/>
                      </a:lnTo>
                      <a:lnTo>
                        <a:pt x="239" y="78"/>
                      </a:lnTo>
                      <a:lnTo>
                        <a:pt x="251" y="64"/>
                      </a:lnTo>
                      <a:lnTo>
                        <a:pt x="258" y="61"/>
                      </a:lnTo>
                      <a:lnTo>
                        <a:pt x="266" y="39"/>
                      </a:lnTo>
                      <a:lnTo>
                        <a:pt x="274" y="36"/>
                      </a:lnTo>
                      <a:lnTo>
                        <a:pt x="284" y="28"/>
                      </a:lnTo>
                      <a:lnTo>
                        <a:pt x="293" y="19"/>
                      </a:lnTo>
                      <a:lnTo>
                        <a:pt x="303" y="19"/>
                      </a:lnTo>
                      <a:lnTo>
                        <a:pt x="311" y="8"/>
                      </a:lnTo>
                      <a:lnTo>
                        <a:pt x="323" y="8"/>
                      </a:lnTo>
                      <a:lnTo>
                        <a:pt x="336" y="8"/>
                      </a:lnTo>
                      <a:lnTo>
                        <a:pt x="354" y="14"/>
                      </a:lnTo>
                      <a:lnTo>
                        <a:pt x="365" y="25"/>
                      </a:lnTo>
                      <a:lnTo>
                        <a:pt x="367" y="33"/>
                      </a:lnTo>
                      <a:lnTo>
                        <a:pt x="369" y="39"/>
                      </a:lnTo>
                      <a:lnTo>
                        <a:pt x="371" y="53"/>
                      </a:lnTo>
                      <a:lnTo>
                        <a:pt x="369" y="58"/>
                      </a:lnTo>
                      <a:lnTo>
                        <a:pt x="369" y="70"/>
                      </a:lnTo>
                      <a:lnTo>
                        <a:pt x="367" y="78"/>
                      </a:lnTo>
                      <a:lnTo>
                        <a:pt x="396" y="109"/>
                      </a:lnTo>
                      <a:lnTo>
                        <a:pt x="406" y="125"/>
                      </a:lnTo>
                      <a:lnTo>
                        <a:pt x="418" y="131"/>
                      </a:lnTo>
                      <a:lnTo>
                        <a:pt x="430" y="139"/>
                      </a:lnTo>
                      <a:lnTo>
                        <a:pt x="437" y="142"/>
                      </a:lnTo>
                      <a:lnTo>
                        <a:pt x="449" y="134"/>
                      </a:lnTo>
                      <a:lnTo>
                        <a:pt x="459" y="109"/>
                      </a:lnTo>
                      <a:lnTo>
                        <a:pt x="463" y="89"/>
                      </a:lnTo>
                      <a:lnTo>
                        <a:pt x="466" y="53"/>
                      </a:lnTo>
                      <a:lnTo>
                        <a:pt x="470" y="36"/>
                      </a:lnTo>
                      <a:lnTo>
                        <a:pt x="47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0" name="Freeform 13">
                  <a:extLst>
                    <a:ext uri="{FF2B5EF4-FFF2-40B4-BE49-F238E27FC236}">
                      <a16:creationId xmlns:a16="http://schemas.microsoft.com/office/drawing/2014/main" id="{D1EA8F8B-B6CD-4894-BFC3-7AD46BBB1349}"/>
                    </a:ext>
                  </a:extLst>
                </p:cNvPr>
                <p:cNvSpPr>
                  <a:spLocks/>
                </p:cNvSpPr>
                <p:nvPr/>
              </p:nvSpPr>
              <p:spPr bwMode="auto">
                <a:xfrm>
                  <a:off x="4523" y="2653"/>
                  <a:ext cx="363" cy="95"/>
                </a:xfrm>
                <a:custGeom>
                  <a:avLst/>
                  <a:gdLst>
                    <a:gd name="T0" fmla="*/ 27 w 363"/>
                    <a:gd name="T1" fmla="*/ 14 h 95"/>
                    <a:gd name="T2" fmla="*/ 72 w 363"/>
                    <a:gd name="T3" fmla="*/ 14 h 95"/>
                    <a:gd name="T4" fmla="*/ 99 w 363"/>
                    <a:gd name="T5" fmla="*/ 17 h 95"/>
                    <a:gd name="T6" fmla="*/ 123 w 363"/>
                    <a:gd name="T7" fmla="*/ 44 h 95"/>
                    <a:gd name="T8" fmla="*/ 144 w 363"/>
                    <a:gd name="T9" fmla="*/ 50 h 95"/>
                    <a:gd name="T10" fmla="*/ 177 w 363"/>
                    <a:gd name="T11" fmla="*/ 61 h 95"/>
                    <a:gd name="T12" fmla="*/ 197 w 363"/>
                    <a:gd name="T13" fmla="*/ 66 h 95"/>
                    <a:gd name="T14" fmla="*/ 204 w 363"/>
                    <a:gd name="T15" fmla="*/ 44 h 95"/>
                    <a:gd name="T16" fmla="*/ 247 w 363"/>
                    <a:gd name="T17" fmla="*/ 50 h 95"/>
                    <a:gd name="T18" fmla="*/ 278 w 363"/>
                    <a:gd name="T19" fmla="*/ 58 h 95"/>
                    <a:gd name="T20" fmla="*/ 300 w 363"/>
                    <a:gd name="T21" fmla="*/ 61 h 95"/>
                    <a:gd name="T22" fmla="*/ 315 w 363"/>
                    <a:gd name="T23" fmla="*/ 50 h 95"/>
                    <a:gd name="T24" fmla="*/ 341 w 363"/>
                    <a:gd name="T25" fmla="*/ 44 h 95"/>
                    <a:gd name="T26" fmla="*/ 362 w 363"/>
                    <a:gd name="T27" fmla="*/ 39 h 95"/>
                    <a:gd name="T28" fmla="*/ 356 w 363"/>
                    <a:gd name="T29" fmla="*/ 66 h 95"/>
                    <a:gd name="T30" fmla="*/ 341 w 363"/>
                    <a:gd name="T31" fmla="*/ 75 h 95"/>
                    <a:gd name="T32" fmla="*/ 329 w 363"/>
                    <a:gd name="T33" fmla="*/ 77 h 95"/>
                    <a:gd name="T34" fmla="*/ 313 w 363"/>
                    <a:gd name="T35" fmla="*/ 86 h 95"/>
                    <a:gd name="T36" fmla="*/ 298 w 363"/>
                    <a:gd name="T37" fmla="*/ 86 h 95"/>
                    <a:gd name="T38" fmla="*/ 284 w 363"/>
                    <a:gd name="T39" fmla="*/ 88 h 95"/>
                    <a:gd name="T40" fmla="*/ 263 w 363"/>
                    <a:gd name="T41" fmla="*/ 94 h 95"/>
                    <a:gd name="T42" fmla="*/ 249 w 363"/>
                    <a:gd name="T43" fmla="*/ 75 h 95"/>
                    <a:gd name="T44" fmla="*/ 234 w 363"/>
                    <a:gd name="T45" fmla="*/ 94 h 95"/>
                    <a:gd name="T46" fmla="*/ 212 w 363"/>
                    <a:gd name="T47" fmla="*/ 75 h 95"/>
                    <a:gd name="T48" fmla="*/ 200 w 363"/>
                    <a:gd name="T49" fmla="*/ 77 h 95"/>
                    <a:gd name="T50" fmla="*/ 183 w 363"/>
                    <a:gd name="T51" fmla="*/ 86 h 95"/>
                    <a:gd name="T52" fmla="*/ 165 w 363"/>
                    <a:gd name="T53" fmla="*/ 80 h 95"/>
                    <a:gd name="T54" fmla="*/ 146 w 363"/>
                    <a:gd name="T55" fmla="*/ 77 h 95"/>
                    <a:gd name="T56" fmla="*/ 127 w 363"/>
                    <a:gd name="T57" fmla="*/ 86 h 95"/>
                    <a:gd name="T58" fmla="*/ 101 w 363"/>
                    <a:gd name="T59" fmla="*/ 72 h 95"/>
                    <a:gd name="T60" fmla="*/ 66 w 363"/>
                    <a:gd name="T61" fmla="*/ 64 h 95"/>
                    <a:gd name="T62" fmla="*/ 41 w 363"/>
                    <a:gd name="T63" fmla="*/ 55 h 95"/>
                    <a:gd name="T64" fmla="*/ 16 w 363"/>
                    <a:gd name="T65" fmla="*/ 41 h 95"/>
                    <a:gd name="T66" fmla="*/ 2 w 363"/>
                    <a:gd name="T67" fmla="*/ 36 h 95"/>
                    <a:gd name="T68" fmla="*/ 0 w 363"/>
                    <a:gd name="T69" fmla="*/ 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95">
                      <a:moveTo>
                        <a:pt x="0" y="0"/>
                      </a:moveTo>
                      <a:lnTo>
                        <a:pt x="27" y="14"/>
                      </a:lnTo>
                      <a:lnTo>
                        <a:pt x="51" y="14"/>
                      </a:lnTo>
                      <a:lnTo>
                        <a:pt x="72" y="14"/>
                      </a:lnTo>
                      <a:lnTo>
                        <a:pt x="88" y="14"/>
                      </a:lnTo>
                      <a:lnTo>
                        <a:pt x="99" y="17"/>
                      </a:lnTo>
                      <a:lnTo>
                        <a:pt x="115" y="25"/>
                      </a:lnTo>
                      <a:lnTo>
                        <a:pt x="123" y="44"/>
                      </a:lnTo>
                      <a:lnTo>
                        <a:pt x="130" y="53"/>
                      </a:lnTo>
                      <a:lnTo>
                        <a:pt x="144" y="50"/>
                      </a:lnTo>
                      <a:lnTo>
                        <a:pt x="160" y="50"/>
                      </a:lnTo>
                      <a:lnTo>
                        <a:pt x="177" y="61"/>
                      </a:lnTo>
                      <a:lnTo>
                        <a:pt x="189" y="66"/>
                      </a:lnTo>
                      <a:lnTo>
                        <a:pt x="197" y="66"/>
                      </a:lnTo>
                      <a:lnTo>
                        <a:pt x="199" y="53"/>
                      </a:lnTo>
                      <a:lnTo>
                        <a:pt x="204" y="44"/>
                      </a:lnTo>
                      <a:lnTo>
                        <a:pt x="228" y="50"/>
                      </a:lnTo>
                      <a:lnTo>
                        <a:pt x="247" y="50"/>
                      </a:lnTo>
                      <a:lnTo>
                        <a:pt x="265" y="50"/>
                      </a:lnTo>
                      <a:lnTo>
                        <a:pt x="278" y="58"/>
                      </a:lnTo>
                      <a:lnTo>
                        <a:pt x="286" y="64"/>
                      </a:lnTo>
                      <a:lnTo>
                        <a:pt x="300" y="61"/>
                      </a:lnTo>
                      <a:lnTo>
                        <a:pt x="309" y="55"/>
                      </a:lnTo>
                      <a:lnTo>
                        <a:pt x="315" y="50"/>
                      </a:lnTo>
                      <a:lnTo>
                        <a:pt x="331" y="50"/>
                      </a:lnTo>
                      <a:lnTo>
                        <a:pt x="341" y="44"/>
                      </a:lnTo>
                      <a:lnTo>
                        <a:pt x="354" y="39"/>
                      </a:lnTo>
                      <a:lnTo>
                        <a:pt x="362" y="39"/>
                      </a:lnTo>
                      <a:lnTo>
                        <a:pt x="360" y="58"/>
                      </a:lnTo>
                      <a:lnTo>
                        <a:pt x="356" y="66"/>
                      </a:lnTo>
                      <a:lnTo>
                        <a:pt x="348" y="75"/>
                      </a:lnTo>
                      <a:lnTo>
                        <a:pt x="341" y="75"/>
                      </a:lnTo>
                      <a:lnTo>
                        <a:pt x="339" y="75"/>
                      </a:lnTo>
                      <a:lnTo>
                        <a:pt x="329" y="77"/>
                      </a:lnTo>
                      <a:lnTo>
                        <a:pt x="321" y="88"/>
                      </a:lnTo>
                      <a:lnTo>
                        <a:pt x="313" y="86"/>
                      </a:lnTo>
                      <a:lnTo>
                        <a:pt x="306" y="80"/>
                      </a:lnTo>
                      <a:lnTo>
                        <a:pt x="298" y="86"/>
                      </a:lnTo>
                      <a:lnTo>
                        <a:pt x="290" y="88"/>
                      </a:lnTo>
                      <a:lnTo>
                        <a:pt x="284" y="88"/>
                      </a:lnTo>
                      <a:lnTo>
                        <a:pt x="278" y="94"/>
                      </a:lnTo>
                      <a:lnTo>
                        <a:pt x="263" y="94"/>
                      </a:lnTo>
                      <a:lnTo>
                        <a:pt x="257" y="86"/>
                      </a:lnTo>
                      <a:lnTo>
                        <a:pt x="249" y="75"/>
                      </a:lnTo>
                      <a:lnTo>
                        <a:pt x="239" y="86"/>
                      </a:lnTo>
                      <a:lnTo>
                        <a:pt x="234" y="94"/>
                      </a:lnTo>
                      <a:lnTo>
                        <a:pt x="226" y="94"/>
                      </a:lnTo>
                      <a:lnTo>
                        <a:pt x="212" y="75"/>
                      </a:lnTo>
                      <a:lnTo>
                        <a:pt x="208" y="77"/>
                      </a:lnTo>
                      <a:lnTo>
                        <a:pt x="200" y="77"/>
                      </a:lnTo>
                      <a:lnTo>
                        <a:pt x="195" y="88"/>
                      </a:lnTo>
                      <a:lnTo>
                        <a:pt x="183" y="86"/>
                      </a:lnTo>
                      <a:lnTo>
                        <a:pt x="171" y="86"/>
                      </a:lnTo>
                      <a:lnTo>
                        <a:pt x="165" y="80"/>
                      </a:lnTo>
                      <a:lnTo>
                        <a:pt x="158" y="75"/>
                      </a:lnTo>
                      <a:lnTo>
                        <a:pt x="146" y="77"/>
                      </a:lnTo>
                      <a:lnTo>
                        <a:pt x="134" y="88"/>
                      </a:lnTo>
                      <a:lnTo>
                        <a:pt x="127" y="86"/>
                      </a:lnTo>
                      <a:lnTo>
                        <a:pt x="115" y="80"/>
                      </a:lnTo>
                      <a:lnTo>
                        <a:pt x="101" y="72"/>
                      </a:lnTo>
                      <a:lnTo>
                        <a:pt x="90" y="72"/>
                      </a:lnTo>
                      <a:lnTo>
                        <a:pt x="66" y="64"/>
                      </a:lnTo>
                      <a:lnTo>
                        <a:pt x="51" y="58"/>
                      </a:lnTo>
                      <a:lnTo>
                        <a:pt x="41" y="55"/>
                      </a:lnTo>
                      <a:lnTo>
                        <a:pt x="25" y="53"/>
                      </a:lnTo>
                      <a:lnTo>
                        <a:pt x="16" y="41"/>
                      </a:lnTo>
                      <a:lnTo>
                        <a:pt x="6" y="39"/>
                      </a:lnTo>
                      <a:lnTo>
                        <a:pt x="2" y="36"/>
                      </a:lnTo>
                      <a:lnTo>
                        <a:pt x="0" y="30"/>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1" name="Freeform 14">
                  <a:extLst>
                    <a:ext uri="{FF2B5EF4-FFF2-40B4-BE49-F238E27FC236}">
                      <a16:creationId xmlns:a16="http://schemas.microsoft.com/office/drawing/2014/main" id="{1BE8B9BB-AE87-4BC7-9D79-484407FF083B}"/>
                    </a:ext>
                  </a:extLst>
                </p:cNvPr>
                <p:cNvSpPr>
                  <a:spLocks/>
                </p:cNvSpPr>
                <p:nvPr/>
              </p:nvSpPr>
              <p:spPr bwMode="auto">
                <a:xfrm>
                  <a:off x="4721" y="2468"/>
                  <a:ext cx="165" cy="182"/>
                </a:xfrm>
                <a:custGeom>
                  <a:avLst/>
                  <a:gdLst>
                    <a:gd name="T0" fmla="*/ 80 w 165"/>
                    <a:gd name="T1" fmla="*/ 3 h 182"/>
                    <a:gd name="T2" fmla="*/ 137 w 165"/>
                    <a:gd name="T3" fmla="*/ 0 h 182"/>
                    <a:gd name="T4" fmla="*/ 146 w 165"/>
                    <a:gd name="T5" fmla="*/ 22 h 182"/>
                    <a:gd name="T6" fmla="*/ 131 w 165"/>
                    <a:gd name="T7" fmla="*/ 36 h 182"/>
                    <a:gd name="T8" fmla="*/ 127 w 165"/>
                    <a:gd name="T9" fmla="*/ 47 h 182"/>
                    <a:gd name="T10" fmla="*/ 115 w 165"/>
                    <a:gd name="T11" fmla="*/ 61 h 182"/>
                    <a:gd name="T12" fmla="*/ 102 w 165"/>
                    <a:gd name="T13" fmla="*/ 64 h 182"/>
                    <a:gd name="T14" fmla="*/ 88 w 165"/>
                    <a:gd name="T15" fmla="*/ 56 h 182"/>
                    <a:gd name="T16" fmla="*/ 72 w 165"/>
                    <a:gd name="T17" fmla="*/ 36 h 182"/>
                    <a:gd name="T18" fmla="*/ 53 w 165"/>
                    <a:gd name="T19" fmla="*/ 36 h 182"/>
                    <a:gd name="T20" fmla="*/ 51 w 165"/>
                    <a:gd name="T21" fmla="*/ 64 h 182"/>
                    <a:gd name="T22" fmla="*/ 53 w 165"/>
                    <a:gd name="T23" fmla="*/ 81 h 182"/>
                    <a:gd name="T24" fmla="*/ 72 w 165"/>
                    <a:gd name="T25" fmla="*/ 70 h 182"/>
                    <a:gd name="T26" fmla="*/ 86 w 165"/>
                    <a:gd name="T27" fmla="*/ 75 h 182"/>
                    <a:gd name="T28" fmla="*/ 82 w 165"/>
                    <a:gd name="T29" fmla="*/ 92 h 182"/>
                    <a:gd name="T30" fmla="*/ 80 w 165"/>
                    <a:gd name="T31" fmla="*/ 103 h 182"/>
                    <a:gd name="T32" fmla="*/ 82 w 165"/>
                    <a:gd name="T33" fmla="*/ 120 h 182"/>
                    <a:gd name="T34" fmla="*/ 92 w 165"/>
                    <a:gd name="T35" fmla="*/ 128 h 182"/>
                    <a:gd name="T36" fmla="*/ 88 w 165"/>
                    <a:gd name="T37" fmla="*/ 148 h 182"/>
                    <a:gd name="T38" fmla="*/ 82 w 165"/>
                    <a:gd name="T39" fmla="*/ 170 h 182"/>
                    <a:gd name="T40" fmla="*/ 68 w 165"/>
                    <a:gd name="T41" fmla="*/ 175 h 182"/>
                    <a:gd name="T42" fmla="*/ 62 w 165"/>
                    <a:gd name="T43" fmla="*/ 164 h 182"/>
                    <a:gd name="T44" fmla="*/ 55 w 165"/>
                    <a:gd name="T45" fmla="*/ 139 h 182"/>
                    <a:gd name="T46" fmla="*/ 55 w 165"/>
                    <a:gd name="T47" fmla="*/ 114 h 182"/>
                    <a:gd name="T48" fmla="*/ 35 w 165"/>
                    <a:gd name="T49" fmla="*/ 114 h 182"/>
                    <a:gd name="T50" fmla="*/ 23 w 165"/>
                    <a:gd name="T51" fmla="*/ 117 h 182"/>
                    <a:gd name="T52" fmla="*/ 39 w 165"/>
                    <a:gd name="T53" fmla="*/ 128 h 182"/>
                    <a:gd name="T54" fmla="*/ 47 w 165"/>
                    <a:gd name="T55" fmla="*/ 145 h 182"/>
                    <a:gd name="T56" fmla="*/ 41 w 165"/>
                    <a:gd name="T57" fmla="*/ 167 h 182"/>
                    <a:gd name="T58" fmla="*/ 29 w 165"/>
                    <a:gd name="T59" fmla="*/ 181 h 182"/>
                    <a:gd name="T60" fmla="*/ 29 w 165"/>
                    <a:gd name="T61" fmla="*/ 164 h 182"/>
                    <a:gd name="T62" fmla="*/ 21 w 165"/>
                    <a:gd name="T63" fmla="*/ 145 h 182"/>
                    <a:gd name="T64" fmla="*/ 10 w 165"/>
                    <a:gd name="T65" fmla="*/ 128 h 182"/>
                    <a:gd name="T66" fmla="*/ 2 w 165"/>
                    <a:gd name="T67" fmla="*/ 109 h 182"/>
                    <a:gd name="T68" fmla="*/ 16 w 165"/>
                    <a:gd name="T69" fmla="*/ 86 h 182"/>
                    <a:gd name="T70" fmla="*/ 23 w 165"/>
                    <a:gd name="T71" fmla="*/ 58 h 182"/>
                    <a:gd name="T72" fmla="*/ 25 w 165"/>
                    <a:gd name="T73" fmla="*/ 39 h 182"/>
                    <a:gd name="T74" fmla="*/ 23 w 165"/>
                    <a:gd name="T75" fmla="*/ 22 h 1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 h="182">
                      <a:moveTo>
                        <a:pt x="41" y="0"/>
                      </a:moveTo>
                      <a:lnTo>
                        <a:pt x="80" y="3"/>
                      </a:lnTo>
                      <a:lnTo>
                        <a:pt x="117" y="3"/>
                      </a:lnTo>
                      <a:lnTo>
                        <a:pt x="137" y="0"/>
                      </a:lnTo>
                      <a:lnTo>
                        <a:pt x="164" y="17"/>
                      </a:lnTo>
                      <a:lnTo>
                        <a:pt x="146" y="22"/>
                      </a:lnTo>
                      <a:lnTo>
                        <a:pt x="137" y="31"/>
                      </a:lnTo>
                      <a:lnTo>
                        <a:pt x="131" y="36"/>
                      </a:lnTo>
                      <a:lnTo>
                        <a:pt x="127" y="42"/>
                      </a:lnTo>
                      <a:lnTo>
                        <a:pt x="127" y="47"/>
                      </a:lnTo>
                      <a:lnTo>
                        <a:pt x="127" y="56"/>
                      </a:lnTo>
                      <a:lnTo>
                        <a:pt x="115" y="61"/>
                      </a:lnTo>
                      <a:lnTo>
                        <a:pt x="105" y="61"/>
                      </a:lnTo>
                      <a:lnTo>
                        <a:pt x="102" y="64"/>
                      </a:lnTo>
                      <a:lnTo>
                        <a:pt x="92" y="64"/>
                      </a:lnTo>
                      <a:lnTo>
                        <a:pt x="88" y="56"/>
                      </a:lnTo>
                      <a:lnTo>
                        <a:pt x="80" y="45"/>
                      </a:lnTo>
                      <a:lnTo>
                        <a:pt x="72" y="36"/>
                      </a:lnTo>
                      <a:lnTo>
                        <a:pt x="57" y="36"/>
                      </a:lnTo>
                      <a:lnTo>
                        <a:pt x="53" y="36"/>
                      </a:lnTo>
                      <a:lnTo>
                        <a:pt x="49" y="50"/>
                      </a:lnTo>
                      <a:lnTo>
                        <a:pt x="51" y="64"/>
                      </a:lnTo>
                      <a:lnTo>
                        <a:pt x="51" y="72"/>
                      </a:lnTo>
                      <a:lnTo>
                        <a:pt x="53" y="81"/>
                      </a:lnTo>
                      <a:lnTo>
                        <a:pt x="61" y="78"/>
                      </a:lnTo>
                      <a:lnTo>
                        <a:pt x="72" y="70"/>
                      </a:lnTo>
                      <a:lnTo>
                        <a:pt x="80" y="70"/>
                      </a:lnTo>
                      <a:lnTo>
                        <a:pt x="86" y="75"/>
                      </a:lnTo>
                      <a:lnTo>
                        <a:pt x="86" y="81"/>
                      </a:lnTo>
                      <a:lnTo>
                        <a:pt x="82" y="92"/>
                      </a:lnTo>
                      <a:lnTo>
                        <a:pt x="80" y="97"/>
                      </a:lnTo>
                      <a:lnTo>
                        <a:pt x="80" y="103"/>
                      </a:lnTo>
                      <a:lnTo>
                        <a:pt x="78" y="111"/>
                      </a:lnTo>
                      <a:lnTo>
                        <a:pt x="82" y="120"/>
                      </a:lnTo>
                      <a:lnTo>
                        <a:pt x="90" y="131"/>
                      </a:lnTo>
                      <a:lnTo>
                        <a:pt x="92" y="128"/>
                      </a:lnTo>
                      <a:lnTo>
                        <a:pt x="92" y="139"/>
                      </a:lnTo>
                      <a:lnTo>
                        <a:pt x="88" y="148"/>
                      </a:lnTo>
                      <a:lnTo>
                        <a:pt x="84" y="156"/>
                      </a:lnTo>
                      <a:lnTo>
                        <a:pt x="82" y="170"/>
                      </a:lnTo>
                      <a:lnTo>
                        <a:pt x="74" y="175"/>
                      </a:lnTo>
                      <a:lnTo>
                        <a:pt x="68" y="175"/>
                      </a:lnTo>
                      <a:lnTo>
                        <a:pt x="62" y="175"/>
                      </a:lnTo>
                      <a:lnTo>
                        <a:pt x="62" y="164"/>
                      </a:lnTo>
                      <a:lnTo>
                        <a:pt x="61" y="145"/>
                      </a:lnTo>
                      <a:lnTo>
                        <a:pt x="55" y="139"/>
                      </a:lnTo>
                      <a:lnTo>
                        <a:pt x="53" y="131"/>
                      </a:lnTo>
                      <a:lnTo>
                        <a:pt x="55" y="114"/>
                      </a:lnTo>
                      <a:lnTo>
                        <a:pt x="49" y="109"/>
                      </a:lnTo>
                      <a:lnTo>
                        <a:pt x="35" y="114"/>
                      </a:lnTo>
                      <a:lnTo>
                        <a:pt x="29" y="109"/>
                      </a:lnTo>
                      <a:lnTo>
                        <a:pt x="23" y="117"/>
                      </a:lnTo>
                      <a:lnTo>
                        <a:pt x="29" y="123"/>
                      </a:lnTo>
                      <a:lnTo>
                        <a:pt x="39" y="128"/>
                      </a:lnTo>
                      <a:lnTo>
                        <a:pt x="41" y="134"/>
                      </a:lnTo>
                      <a:lnTo>
                        <a:pt x="47" y="145"/>
                      </a:lnTo>
                      <a:lnTo>
                        <a:pt x="47" y="153"/>
                      </a:lnTo>
                      <a:lnTo>
                        <a:pt x="41" y="167"/>
                      </a:lnTo>
                      <a:lnTo>
                        <a:pt x="33" y="178"/>
                      </a:lnTo>
                      <a:lnTo>
                        <a:pt x="29" y="181"/>
                      </a:lnTo>
                      <a:lnTo>
                        <a:pt x="29" y="173"/>
                      </a:lnTo>
                      <a:lnTo>
                        <a:pt x="29" y="164"/>
                      </a:lnTo>
                      <a:lnTo>
                        <a:pt x="31" y="153"/>
                      </a:lnTo>
                      <a:lnTo>
                        <a:pt x="21" y="145"/>
                      </a:lnTo>
                      <a:lnTo>
                        <a:pt x="12" y="136"/>
                      </a:lnTo>
                      <a:lnTo>
                        <a:pt x="10" y="128"/>
                      </a:lnTo>
                      <a:lnTo>
                        <a:pt x="0" y="123"/>
                      </a:lnTo>
                      <a:lnTo>
                        <a:pt x="2" y="109"/>
                      </a:lnTo>
                      <a:lnTo>
                        <a:pt x="10" y="100"/>
                      </a:lnTo>
                      <a:lnTo>
                        <a:pt x="16" y="86"/>
                      </a:lnTo>
                      <a:lnTo>
                        <a:pt x="21" y="72"/>
                      </a:lnTo>
                      <a:lnTo>
                        <a:pt x="23" y="58"/>
                      </a:lnTo>
                      <a:lnTo>
                        <a:pt x="21" y="45"/>
                      </a:lnTo>
                      <a:lnTo>
                        <a:pt x="25" y="39"/>
                      </a:lnTo>
                      <a:lnTo>
                        <a:pt x="29" y="33"/>
                      </a:lnTo>
                      <a:lnTo>
                        <a:pt x="23" y="22"/>
                      </a:lnTo>
                      <a:lnTo>
                        <a:pt x="41"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2" name="Freeform 15">
                  <a:extLst>
                    <a:ext uri="{FF2B5EF4-FFF2-40B4-BE49-F238E27FC236}">
                      <a16:creationId xmlns:a16="http://schemas.microsoft.com/office/drawing/2014/main" id="{03D72A77-9908-4D07-A271-61C52C65DF6F}"/>
                    </a:ext>
                  </a:extLst>
                </p:cNvPr>
                <p:cNvSpPr>
                  <a:spLocks/>
                </p:cNvSpPr>
                <p:nvPr/>
              </p:nvSpPr>
              <p:spPr bwMode="auto">
                <a:xfrm>
                  <a:off x="4549" y="2387"/>
                  <a:ext cx="182" cy="249"/>
                </a:xfrm>
                <a:custGeom>
                  <a:avLst/>
                  <a:gdLst>
                    <a:gd name="T0" fmla="*/ 0 w 182"/>
                    <a:gd name="T1" fmla="*/ 83 h 249"/>
                    <a:gd name="T2" fmla="*/ 37 w 182"/>
                    <a:gd name="T3" fmla="*/ 44 h 249"/>
                    <a:gd name="T4" fmla="*/ 56 w 182"/>
                    <a:gd name="T5" fmla="*/ 28 h 249"/>
                    <a:gd name="T6" fmla="*/ 66 w 182"/>
                    <a:gd name="T7" fmla="*/ 14 h 249"/>
                    <a:gd name="T8" fmla="*/ 95 w 182"/>
                    <a:gd name="T9" fmla="*/ 0 h 249"/>
                    <a:gd name="T10" fmla="*/ 111 w 182"/>
                    <a:gd name="T11" fmla="*/ 30 h 249"/>
                    <a:gd name="T12" fmla="*/ 127 w 182"/>
                    <a:gd name="T13" fmla="*/ 17 h 249"/>
                    <a:gd name="T14" fmla="*/ 132 w 182"/>
                    <a:gd name="T15" fmla="*/ 8 h 249"/>
                    <a:gd name="T16" fmla="*/ 146 w 182"/>
                    <a:gd name="T17" fmla="*/ 0 h 249"/>
                    <a:gd name="T18" fmla="*/ 154 w 182"/>
                    <a:gd name="T19" fmla="*/ 0 h 249"/>
                    <a:gd name="T20" fmla="*/ 156 w 182"/>
                    <a:gd name="T21" fmla="*/ 11 h 249"/>
                    <a:gd name="T22" fmla="*/ 156 w 182"/>
                    <a:gd name="T23" fmla="*/ 19 h 249"/>
                    <a:gd name="T24" fmla="*/ 148 w 182"/>
                    <a:gd name="T25" fmla="*/ 33 h 249"/>
                    <a:gd name="T26" fmla="*/ 148 w 182"/>
                    <a:gd name="T27" fmla="*/ 41 h 249"/>
                    <a:gd name="T28" fmla="*/ 169 w 182"/>
                    <a:gd name="T29" fmla="*/ 77 h 249"/>
                    <a:gd name="T30" fmla="*/ 173 w 182"/>
                    <a:gd name="T31" fmla="*/ 99 h 249"/>
                    <a:gd name="T32" fmla="*/ 179 w 182"/>
                    <a:gd name="T33" fmla="*/ 99 h 249"/>
                    <a:gd name="T34" fmla="*/ 181 w 182"/>
                    <a:gd name="T35" fmla="*/ 110 h 249"/>
                    <a:gd name="T36" fmla="*/ 173 w 182"/>
                    <a:gd name="T37" fmla="*/ 121 h 249"/>
                    <a:gd name="T38" fmla="*/ 167 w 182"/>
                    <a:gd name="T39" fmla="*/ 116 h 249"/>
                    <a:gd name="T40" fmla="*/ 154 w 182"/>
                    <a:gd name="T41" fmla="*/ 124 h 249"/>
                    <a:gd name="T42" fmla="*/ 156 w 182"/>
                    <a:gd name="T43" fmla="*/ 146 h 249"/>
                    <a:gd name="T44" fmla="*/ 140 w 182"/>
                    <a:gd name="T45" fmla="*/ 160 h 249"/>
                    <a:gd name="T46" fmla="*/ 140 w 182"/>
                    <a:gd name="T47" fmla="*/ 196 h 249"/>
                    <a:gd name="T48" fmla="*/ 140 w 182"/>
                    <a:gd name="T49" fmla="*/ 220 h 249"/>
                    <a:gd name="T50" fmla="*/ 132 w 182"/>
                    <a:gd name="T51" fmla="*/ 231 h 249"/>
                    <a:gd name="T52" fmla="*/ 127 w 182"/>
                    <a:gd name="T53" fmla="*/ 248 h 249"/>
                    <a:gd name="T54" fmla="*/ 119 w 182"/>
                    <a:gd name="T55" fmla="*/ 245 h 249"/>
                    <a:gd name="T56" fmla="*/ 107 w 182"/>
                    <a:gd name="T57" fmla="*/ 237 h 249"/>
                    <a:gd name="T58" fmla="*/ 97 w 182"/>
                    <a:gd name="T59" fmla="*/ 229 h 249"/>
                    <a:gd name="T60" fmla="*/ 90 w 182"/>
                    <a:gd name="T61" fmla="*/ 215 h 249"/>
                    <a:gd name="T62" fmla="*/ 62 w 182"/>
                    <a:gd name="T63" fmla="*/ 218 h 249"/>
                    <a:gd name="T64" fmla="*/ 39 w 182"/>
                    <a:gd name="T65" fmla="*/ 209 h 249"/>
                    <a:gd name="T66" fmla="*/ 23 w 182"/>
                    <a:gd name="T67" fmla="*/ 187 h 249"/>
                    <a:gd name="T68" fmla="*/ 14 w 182"/>
                    <a:gd name="T69" fmla="*/ 171 h 249"/>
                    <a:gd name="T70" fmla="*/ 6 w 182"/>
                    <a:gd name="T71" fmla="*/ 157 h 249"/>
                    <a:gd name="T72" fmla="*/ 6 w 182"/>
                    <a:gd name="T73" fmla="*/ 130 h 249"/>
                    <a:gd name="T74" fmla="*/ 0 w 182"/>
                    <a:gd name="T75" fmla="*/ 83 h 2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2" h="249">
                      <a:moveTo>
                        <a:pt x="0" y="83"/>
                      </a:moveTo>
                      <a:lnTo>
                        <a:pt x="37" y="44"/>
                      </a:lnTo>
                      <a:lnTo>
                        <a:pt x="56" y="28"/>
                      </a:lnTo>
                      <a:lnTo>
                        <a:pt x="66" y="14"/>
                      </a:lnTo>
                      <a:lnTo>
                        <a:pt x="95" y="0"/>
                      </a:lnTo>
                      <a:lnTo>
                        <a:pt x="111" y="30"/>
                      </a:lnTo>
                      <a:lnTo>
                        <a:pt x="127" y="17"/>
                      </a:lnTo>
                      <a:lnTo>
                        <a:pt x="132" y="8"/>
                      </a:lnTo>
                      <a:lnTo>
                        <a:pt x="146" y="0"/>
                      </a:lnTo>
                      <a:lnTo>
                        <a:pt x="154" y="0"/>
                      </a:lnTo>
                      <a:lnTo>
                        <a:pt x="156" y="11"/>
                      </a:lnTo>
                      <a:lnTo>
                        <a:pt x="156" y="19"/>
                      </a:lnTo>
                      <a:lnTo>
                        <a:pt x="148" y="33"/>
                      </a:lnTo>
                      <a:lnTo>
                        <a:pt x="148" y="41"/>
                      </a:lnTo>
                      <a:lnTo>
                        <a:pt x="169" y="77"/>
                      </a:lnTo>
                      <a:lnTo>
                        <a:pt x="173" y="99"/>
                      </a:lnTo>
                      <a:lnTo>
                        <a:pt x="179" y="99"/>
                      </a:lnTo>
                      <a:lnTo>
                        <a:pt x="181" y="110"/>
                      </a:lnTo>
                      <a:lnTo>
                        <a:pt x="173" y="121"/>
                      </a:lnTo>
                      <a:lnTo>
                        <a:pt x="167" y="116"/>
                      </a:lnTo>
                      <a:lnTo>
                        <a:pt x="154" y="124"/>
                      </a:lnTo>
                      <a:lnTo>
                        <a:pt x="156" y="146"/>
                      </a:lnTo>
                      <a:lnTo>
                        <a:pt x="140" y="160"/>
                      </a:lnTo>
                      <a:lnTo>
                        <a:pt x="140" y="196"/>
                      </a:lnTo>
                      <a:lnTo>
                        <a:pt x="140" y="220"/>
                      </a:lnTo>
                      <a:lnTo>
                        <a:pt x="132" y="231"/>
                      </a:lnTo>
                      <a:lnTo>
                        <a:pt x="127" y="248"/>
                      </a:lnTo>
                      <a:lnTo>
                        <a:pt x="119" y="245"/>
                      </a:lnTo>
                      <a:lnTo>
                        <a:pt x="107" y="237"/>
                      </a:lnTo>
                      <a:lnTo>
                        <a:pt x="97" y="229"/>
                      </a:lnTo>
                      <a:lnTo>
                        <a:pt x="90" y="215"/>
                      </a:lnTo>
                      <a:lnTo>
                        <a:pt x="62" y="218"/>
                      </a:lnTo>
                      <a:lnTo>
                        <a:pt x="39" y="209"/>
                      </a:lnTo>
                      <a:lnTo>
                        <a:pt x="23" y="187"/>
                      </a:lnTo>
                      <a:lnTo>
                        <a:pt x="14" y="171"/>
                      </a:lnTo>
                      <a:lnTo>
                        <a:pt x="6" y="157"/>
                      </a:lnTo>
                      <a:lnTo>
                        <a:pt x="6" y="130"/>
                      </a:lnTo>
                      <a:lnTo>
                        <a:pt x="0" y="83"/>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3" name="Freeform 16">
                  <a:extLst>
                    <a:ext uri="{FF2B5EF4-FFF2-40B4-BE49-F238E27FC236}">
                      <a16:creationId xmlns:a16="http://schemas.microsoft.com/office/drawing/2014/main" id="{78F84A59-4A3B-4D6F-B9DE-708B770ECA0E}"/>
                    </a:ext>
                  </a:extLst>
                </p:cNvPr>
                <p:cNvSpPr>
                  <a:spLocks/>
                </p:cNvSpPr>
                <p:nvPr/>
              </p:nvSpPr>
              <p:spPr bwMode="auto">
                <a:xfrm>
                  <a:off x="4934" y="2529"/>
                  <a:ext cx="348" cy="235"/>
                </a:xfrm>
                <a:custGeom>
                  <a:avLst/>
                  <a:gdLst>
                    <a:gd name="T0" fmla="*/ 31 w 348"/>
                    <a:gd name="T1" fmla="*/ 3 h 235"/>
                    <a:gd name="T2" fmla="*/ 68 w 348"/>
                    <a:gd name="T3" fmla="*/ 39 h 235"/>
                    <a:gd name="T4" fmla="*/ 74 w 348"/>
                    <a:gd name="T5" fmla="*/ 56 h 235"/>
                    <a:gd name="T6" fmla="*/ 96 w 348"/>
                    <a:gd name="T7" fmla="*/ 47 h 235"/>
                    <a:gd name="T8" fmla="*/ 107 w 348"/>
                    <a:gd name="T9" fmla="*/ 53 h 235"/>
                    <a:gd name="T10" fmla="*/ 121 w 348"/>
                    <a:gd name="T11" fmla="*/ 39 h 235"/>
                    <a:gd name="T12" fmla="*/ 140 w 348"/>
                    <a:gd name="T13" fmla="*/ 31 h 235"/>
                    <a:gd name="T14" fmla="*/ 185 w 348"/>
                    <a:gd name="T15" fmla="*/ 47 h 235"/>
                    <a:gd name="T16" fmla="*/ 212 w 348"/>
                    <a:gd name="T17" fmla="*/ 67 h 235"/>
                    <a:gd name="T18" fmla="*/ 234 w 348"/>
                    <a:gd name="T19" fmla="*/ 81 h 235"/>
                    <a:gd name="T20" fmla="*/ 271 w 348"/>
                    <a:gd name="T21" fmla="*/ 111 h 235"/>
                    <a:gd name="T22" fmla="*/ 275 w 348"/>
                    <a:gd name="T23" fmla="*/ 128 h 235"/>
                    <a:gd name="T24" fmla="*/ 292 w 348"/>
                    <a:gd name="T25" fmla="*/ 142 h 235"/>
                    <a:gd name="T26" fmla="*/ 306 w 348"/>
                    <a:gd name="T27" fmla="*/ 148 h 235"/>
                    <a:gd name="T28" fmla="*/ 322 w 348"/>
                    <a:gd name="T29" fmla="*/ 176 h 235"/>
                    <a:gd name="T30" fmla="*/ 333 w 348"/>
                    <a:gd name="T31" fmla="*/ 192 h 235"/>
                    <a:gd name="T32" fmla="*/ 335 w 348"/>
                    <a:gd name="T33" fmla="*/ 234 h 235"/>
                    <a:gd name="T34" fmla="*/ 320 w 348"/>
                    <a:gd name="T35" fmla="*/ 234 h 235"/>
                    <a:gd name="T36" fmla="*/ 310 w 348"/>
                    <a:gd name="T37" fmla="*/ 226 h 235"/>
                    <a:gd name="T38" fmla="*/ 275 w 348"/>
                    <a:gd name="T39" fmla="*/ 184 h 235"/>
                    <a:gd name="T40" fmla="*/ 240 w 348"/>
                    <a:gd name="T41" fmla="*/ 184 h 235"/>
                    <a:gd name="T42" fmla="*/ 228 w 348"/>
                    <a:gd name="T43" fmla="*/ 198 h 235"/>
                    <a:gd name="T44" fmla="*/ 218 w 348"/>
                    <a:gd name="T45" fmla="*/ 206 h 235"/>
                    <a:gd name="T46" fmla="*/ 197 w 348"/>
                    <a:gd name="T47" fmla="*/ 217 h 235"/>
                    <a:gd name="T48" fmla="*/ 177 w 348"/>
                    <a:gd name="T49" fmla="*/ 212 h 235"/>
                    <a:gd name="T50" fmla="*/ 160 w 348"/>
                    <a:gd name="T51" fmla="*/ 212 h 235"/>
                    <a:gd name="T52" fmla="*/ 138 w 348"/>
                    <a:gd name="T53" fmla="*/ 159 h 235"/>
                    <a:gd name="T54" fmla="*/ 113 w 348"/>
                    <a:gd name="T55" fmla="*/ 111 h 235"/>
                    <a:gd name="T56" fmla="*/ 82 w 348"/>
                    <a:gd name="T57" fmla="*/ 95 h 235"/>
                    <a:gd name="T58" fmla="*/ 53 w 348"/>
                    <a:gd name="T59" fmla="*/ 92 h 235"/>
                    <a:gd name="T60" fmla="*/ 23 w 348"/>
                    <a:gd name="T61" fmla="*/ 75 h 235"/>
                    <a:gd name="T62" fmla="*/ 25 w 348"/>
                    <a:gd name="T63" fmla="*/ 2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8" h="235">
                      <a:moveTo>
                        <a:pt x="0" y="0"/>
                      </a:moveTo>
                      <a:lnTo>
                        <a:pt x="31" y="3"/>
                      </a:lnTo>
                      <a:lnTo>
                        <a:pt x="57" y="6"/>
                      </a:lnTo>
                      <a:lnTo>
                        <a:pt x="68" y="39"/>
                      </a:lnTo>
                      <a:lnTo>
                        <a:pt x="70" y="50"/>
                      </a:lnTo>
                      <a:lnTo>
                        <a:pt x="74" y="56"/>
                      </a:lnTo>
                      <a:lnTo>
                        <a:pt x="82" y="47"/>
                      </a:lnTo>
                      <a:lnTo>
                        <a:pt x="96" y="47"/>
                      </a:lnTo>
                      <a:lnTo>
                        <a:pt x="103" y="56"/>
                      </a:lnTo>
                      <a:lnTo>
                        <a:pt x="107" y="53"/>
                      </a:lnTo>
                      <a:lnTo>
                        <a:pt x="119" y="39"/>
                      </a:lnTo>
                      <a:lnTo>
                        <a:pt x="121" y="39"/>
                      </a:lnTo>
                      <a:lnTo>
                        <a:pt x="131" y="31"/>
                      </a:lnTo>
                      <a:lnTo>
                        <a:pt x="140" y="31"/>
                      </a:lnTo>
                      <a:lnTo>
                        <a:pt x="172" y="47"/>
                      </a:lnTo>
                      <a:lnTo>
                        <a:pt x="185" y="47"/>
                      </a:lnTo>
                      <a:lnTo>
                        <a:pt x="199" y="61"/>
                      </a:lnTo>
                      <a:lnTo>
                        <a:pt x="212" y="67"/>
                      </a:lnTo>
                      <a:lnTo>
                        <a:pt x="224" y="78"/>
                      </a:lnTo>
                      <a:lnTo>
                        <a:pt x="234" y="81"/>
                      </a:lnTo>
                      <a:lnTo>
                        <a:pt x="259" y="92"/>
                      </a:lnTo>
                      <a:lnTo>
                        <a:pt x="271" y="111"/>
                      </a:lnTo>
                      <a:lnTo>
                        <a:pt x="277" y="123"/>
                      </a:lnTo>
                      <a:lnTo>
                        <a:pt x="275" y="128"/>
                      </a:lnTo>
                      <a:lnTo>
                        <a:pt x="285" y="139"/>
                      </a:lnTo>
                      <a:lnTo>
                        <a:pt x="292" y="142"/>
                      </a:lnTo>
                      <a:lnTo>
                        <a:pt x="296" y="145"/>
                      </a:lnTo>
                      <a:lnTo>
                        <a:pt x="306" y="148"/>
                      </a:lnTo>
                      <a:lnTo>
                        <a:pt x="322" y="164"/>
                      </a:lnTo>
                      <a:lnTo>
                        <a:pt x="322" y="176"/>
                      </a:lnTo>
                      <a:lnTo>
                        <a:pt x="331" y="187"/>
                      </a:lnTo>
                      <a:lnTo>
                        <a:pt x="333" y="192"/>
                      </a:lnTo>
                      <a:lnTo>
                        <a:pt x="347" y="215"/>
                      </a:lnTo>
                      <a:lnTo>
                        <a:pt x="335" y="234"/>
                      </a:lnTo>
                      <a:lnTo>
                        <a:pt x="331" y="234"/>
                      </a:lnTo>
                      <a:lnTo>
                        <a:pt x="320" y="234"/>
                      </a:lnTo>
                      <a:lnTo>
                        <a:pt x="316" y="226"/>
                      </a:lnTo>
                      <a:lnTo>
                        <a:pt x="310" y="226"/>
                      </a:lnTo>
                      <a:lnTo>
                        <a:pt x="304" y="228"/>
                      </a:lnTo>
                      <a:lnTo>
                        <a:pt x="275" y="184"/>
                      </a:lnTo>
                      <a:lnTo>
                        <a:pt x="257" y="187"/>
                      </a:lnTo>
                      <a:lnTo>
                        <a:pt x="240" y="184"/>
                      </a:lnTo>
                      <a:lnTo>
                        <a:pt x="234" y="189"/>
                      </a:lnTo>
                      <a:lnTo>
                        <a:pt x="228" y="198"/>
                      </a:lnTo>
                      <a:lnTo>
                        <a:pt x="226" y="192"/>
                      </a:lnTo>
                      <a:lnTo>
                        <a:pt x="218" y="206"/>
                      </a:lnTo>
                      <a:lnTo>
                        <a:pt x="207" y="226"/>
                      </a:lnTo>
                      <a:lnTo>
                        <a:pt x="197" y="217"/>
                      </a:lnTo>
                      <a:lnTo>
                        <a:pt x="185" y="212"/>
                      </a:lnTo>
                      <a:lnTo>
                        <a:pt x="177" y="212"/>
                      </a:lnTo>
                      <a:lnTo>
                        <a:pt x="166" y="206"/>
                      </a:lnTo>
                      <a:lnTo>
                        <a:pt x="160" y="212"/>
                      </a:lnTo>
                      <a:lnTo>
                        <a:pt x="152" y="184"/>
                      </a:lnTo>
                      <a:lnTo>
                        <a:pt x="138" y="159"/>
                      </a:lnTo>
                      <a:lnTo>
                        <a:pt x="125" y="128"/>
                      </a:lnTo>
                      <a:lnTo>
                        <a:pt x="113" y="111"/>
                      </a:lnTo>
                      <a:lnTo>
                        <a:pt x="103" y="95"/>
                      </a:lnTo>
                      <a:lnTo>
                        <a:pt x="82" y="95"/>
                      </a:lnTo>
                      <a:lnTo>
                        <a:pt x="62" y="103"/>
                      </a:lnTo>
                      <a:lnTo>
                        <a:pt x="53" y="92"/>
                      </a:lnTo>
                      <a:lnTo>
                        <a:pt x="33" y="84"/>
                      </a:lnTo>
                      <a:lnTo>
                        <a:pt x="23" y="75"/>
                      </a:lnTo>
                      <a:lnTo>
                        <a:pt x="23" y="42"/>
                      </a:lnTo>
                      <a:lnTo>
                        <a:pt x="25" y="25"/>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4" name="Freeform 17">
                  <a:extLst>
                    <a:ext uri="{FF2B5EF4-FFF2-40B4-BE49-F238E27FC236}">
                      <a16:creationId xmlns:a16="http://schemas.microsoft.com/office/drawing/2014/main" id="{61AAADED-FAAC-4E9C-B8BE-70F9E76EAE93}"/>
                    </a:ext>
                  </a:extLst>
                </p:cNvPr>
                <p:cNvSpPr>
                  <a:spLocks/>
                </p:cNvSpPr>
                <p:nvPr/>
              </p:nvSpPr>
              <p:spPr bwMode="auto">
                <a:xfrm>
                  <a:off x="4293" y="2362"/>
                  <a:ext cx="209" cy="310"/>
                </a:xfrm>
                <a:custGeom>
                  <a:avLst/>
                  <a:gdLst>
                    <a:gd name="T0" fmla="*/ 0 w 209"/>
                    <a:gd name="T1" fmla="*/ 8 h 310"/>
                    <a:gd name="T2" fmla="*/ 21 w 209"/>
                    <a:gd name="T3" fmla="*/ 0 h 310"/>
                    <a:gd name="T4" fmla="*/ 46 w 209"/>
                    <a:gd name="T5" fmla="*/ 14 h 310"/>
                    <a:gd name="T6" fmla="*/ 50 w 209"/>
                    <a:gd name="T7" fmla="*/ 28 h 310"/>
                    <a:gd name="T8" fmla="*/ 50 w 209"/>
                    <a:gd name="T9" fmla="*/ 33 h 310"/>
                    <a:gd name="T10" fmla="*/ 56 w 209"/>
                    <a:gd name="T11" fmla="*/ 36 h 310"/>
                    <a:gd name="T12" fmla="*/ 56 w 209"/>
                    <a:gd name="T13" fmla="*/ 42 h 310"/>
                    <a:gd name="T14" fmla="*/ 64 w 209"/>
                    <a:gd name="T15" fmla="*/ 45 h 310"/>
                    <a:gd name="T16" fmla="*/ 64 w 209"/>
                    <a:gd name="T17" fmla="*/ 56 h 310"/>
                    <a:gd name="T18" fmla="*/ 89 w 209"/>
                    <a:gd name="T19" fmla="*/ 89 h 310"/>
                    <a:gd name="T20" fmla="*/ 92 w 209"/>
                    <a:gd name="T21" fmla="*/ 89 h 310"/>
                    <a:gd name="T22" fmla="*/ 96 w 209"/>
                    <a:gd name="T23" fmla="*/ 97 h 310"/>
                    <a:gd name="T24" fmla="*/ 100 w 209"/>
                    <a:gd name="T25" fmla="*/ 106 h 310"/>
                    <a:gd name="T26" fmla="*/ 104 w 209"/>
                    <a:gd name="T27" fmla="*/ 106 h 310"/>
                    <a:gd name="T28" fmla="*/ 121 w 209"/>
                    <a:gd name="T29" fmla="*/ 117 h 310"/>
                    <a:gd name="T30" fmla="*/ 154 w 209"/>
                    <a:gd name="T31" fmla="*/ 122 h 310"/>
                    <a:gd name="T32" fmla="*/ 156 w 209"/>
                    <a:gd name="T33" fmla="*/ 161 h 310"/>
                    <a:gd name="T34" fmla="*/ 164 w 209"/>
                    <a:gd name="T35" fmla="*/ 167 h 310"/>
                    <a:gd name="T36" fmla="*/ 162 w 209"/>
                    <a:gd name="T37" fmla="*/ 181 h 310"/>
                    <a:gd name="T38" fmla="*/ 181 w 209"/>
                    <a:gd name="T39" fmla="*/ 200 h 310"/>
                    <a:gd name="T40" fmla="*/ 198 w 209"/>
                    <a:gd name="T41" fmla="*/ 209 h 310"/>
                    <a:gd name="T42" fmla="*/ 198 w 209"/>
                    <a:gd name="T43" fmla="*/ 273 h 310"/>
                    <a:gd name="T44" fmla="*/ 208 w 209"/>
                    <a:gd name="T45" fmla="*/ 298 h 310"/>
                    <a:gd name="T46" fmla="*/ 202 w 209"/>
                    <a:gd name="T47" fmla="*/ 306 h 310"/>
                    <a:gd name="T48" fmla="*/ 191 w 209"/>
                    <a:gd name="T49" fmla="*/ 309 h 310"/>
                    <a:gd name="T50" fmla="*/ 189 w 209"/>
                    <a:gd name="T51" fmla="*/ 287 h 310"/>
                    <a:gd name="T52" fmla="*/ 169 w 209"/>
                    <a:gd name="T53" fmla="*/ 309 h 310"/>
                    <a:gd name="T54" fmla="*/ 156 w 209"/>
                    <a:gd name="T55" fmla="*/ 276 h 310"/>
                    <a:gd name="T56" fmla="*/ 148 w 209"/>
                    <a:gd name="T57" fmla="*/ 253 h 310"/>
                    <a:gd name="T58" fmla="*/ 125 w 209"/>
                    <a:gd name="T59" fmla="*/ 223 h 310"/>
                    <a:gd name="T60" fmla="*/ 119 w 209"/>
                    <a:gd name="T61" fmla="*/ 223 h 310"/>
                    <a:gd name="T62" fmla="*/ 98 w 209"/>
                    <a:gd name="T63" fmla="*/ 206 h 310"/>
                    <a:gd name="T64" fmla="*/ 94 w 209"/>
                    <a:gd name="T65" fmla="*/ 189 h 310"/>
                    <a:gd name="T66" fmla="*/ 94 w 209"/>
                    <a:gd name="T67" fmla="*/ 178 h 310"/>
                    <a:gd name="T68" fmla="*/ 77 w 209"/>
                    <a:gd name="T69" fmla="*/ 134 h 310"/>
                    <a:gd name="T70" fmla="*/ 69 w 209"/>
                    <a:gd name="T71" fmla="*/ 106 h 310"/>
                    <a:gd name="T72" fmla="*/ 48 w 209"/>
                    <a:gd name="T73" fmla="*/ 81 h 310"/>
                    <a:gd name="T74" fmla="*/ 19 w 209"/>
                    <a:gd name="T75" fmla="*/ 42 h 310"/>
                    <a:gd name="T76" fmla="*/ 0 w 209"/>
                    <a:gd name="T77" fmla="*/ 8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9" h="310">
                      <a:moveTo>
                        <a:pt x="0" y="8"/>
                      </a:moveTo>
                      <a:lnTo>
                        <a:pt x="21" y="0"/>
                      </a:lnTo>
                      <a:lnTo>
                        <a:pt x="46" y="14"/>
                      </a:lnTo>
                      <a:lnTo>
                        <a:pt x="50" y="28"/>
                      </a:lnTo>
                      <a:lnTo>
                        <a:pt x="50" y="33"/>
                      </a:lnTo>
                      <a:lnTo>
                        <a:pt x="56" y="36"/>
                      </a:lnTo>
                      <a:lnTo>
                        <a:pt x="56" y="42"/>
                      </a:lnTo>
                      <a:lnTo>
                        <a:pt x="64" y="45"/>
                      </a:lnTo>
                      <a:lnTo>
                        <a:pt x="64" y="56"/>
                      </a:lnTo>
                      <a:lnTo>
                        <a:pt x="89" y="89"/>
                      </a:lnTo>
                      <a:lnTo>
                        <a:pt x="92" y="89"/>
                      </a:lnTo>
                      <a:lnTo>
                        <a:pt x="96" y="97"/>
                      </a:lnTo>
                      <a:lnTo>
                        <a:pt x="100" y="106"/>
                      </a:lnTo>
                      <a:lnTo>
                        <a:pt x="104" y="106"/>
                      </a:lnTo>
                      <a:lnTo>
                        <a:pt x="121" y="117"/>
                      </a:lnTo>
                      <a:lnTo>
                        <a:pt x="154" y="122"/>
                      </a:lnTo>
                      <a:lnTo>
                        <a:pt x="156" y="161"/>
                      </a:lnTo>
                      <a:lnTo>
                        <a:pt x="164" y="167"/>
                      </a:lnTo>
                      <a:lnTo>
                        <a:pt x="162" y="181"/>
                      </a:lnTo>
                      <a:lnTo>
                        <a:pt x="181" y="200"/>
                      </a:lnTo>
                      <a:lnTo>
                        <a:pt x="198" y="209"/>
                      </a:lnTo>
                      <a:lnTo>
                        <a:pt x="198" y="273"/>
                      </a:lnTo>
                      <a:lnTo>
                        <a:pt x="208" y="298"/>
                      </a:lnTo>
                      <a:lnTo>
                        <a:pt x="202" y="306"/>
                      </a:lnTo>
                      <a:lnTo>
                        <a:pt x="191" y="309"/>
                      </a:lnTo>
                      <a:lnTo>
                        <a:pt x="189" y="287"/>
                      </a:lnTo>
                      <a:lnTo>
                        <a:pt x="169" y="309"/>
                      </a:lnTo>
                      <a:lnTo>
                        <a:pt x="156" y="276"/>
                      </a:lnTo>
                      <a:lnTo>
                        <a:pt x="148" y="253"/>
                      </a:lnTo>
                      <a:lnTo>
                        <a:pt x="125" y="223"/>
                      </a:lnTo>
                      <a:lnTo>
                        <a:pt x="119" y="223"/>
                      </a:lnTo>
                      <a:lnTo>
                        <a:pt x="98" y="206"/>
                      </a:lnTo>
                      <a:lnTo>
                        <a:pt x="94" y="189"/>
                      </a:lnTo>
                      <a:lnTo>
                        <a:pt x="94" y="178"/>
                      </a:lnTo>
                      <a:lnTo>
                        <a:pt x="77" y="134"/>
                      </a:lnTo>
                      <a:lnTo>
                        <a:pt x="69" y="106"/>
                      </a:lnTo>
                      <a:lnTo>
                        <a:pt x="48" y="81"/>
                      </a:lnTo>
                      <a:lnTo>
                        <a:pt x="19" y="42"/>
                      </a:lnTo>
                      <a:lnTo>
                        <a:pt x="0" y="8"/>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5" name="Freeform 18">
                  <a:extLst>
                    <a:ext uri="{FF2B5EF4-FFF2-40B4-BE49-F238E27FC236}">
                      <a16:creationId xmlns:a16="http://schemas.microsoft.com/office/drawing/2014/main" id="{07237C1F-3151-40BF-BBFA-CF94B9E1EF05}"/>
                    </a:ext>
                  </a:extLst>
                </p:cNvPr>
                <p:cNvSpPr>
                  <a:spLocks/>
                </p:cNvSpPr>
                <p:nvPr/>
              </p:nvSpPr>
              <p:spPr bwMode="auto">
                <a:xfrm>
                  <a:off x="4664" y="2029"/>
                  <a:ext cx="205" cy="341"/>
                </a:xfrm>
                <a:custGeom>
                  <a:avLst/>
                  <a:gdLst>
                    <a:gd name="T0" fmla="*/ 14 w 205"/>
                    <a:gd name="T1" fmla="*/ 0 h 341"/>
                    <a:gd name="T2" fmla="*/ 31 w 205"/>
                    <a:gd name="T3" fmla="*/ 0 h 341"/>
                    <a:gd name="T4" fmla="*/ 51 w 205"/>
                    <a:gd name="T5" fmla="*/ 36 h 341"/>
                    <a:gd name="T6" fmla="*/ 47 w 205"/>
                    <a:gd name="T7" fmla="*/ 70 h 341"/>
                    <a:gd name="T8" fmla="*/ 59 w 205"/>
                    <a:gd name="T9" fmla="*/ 81 h 341"/>
                    <a:gd name="T10" fmla="*/ 65 w 205"/>
                    <a:gd name="T11" fmla="*/ 103 h 341"/>
                    <a:gd name="T12" fmla="*/ 78 w 205"/>
                    <a:gd name="T13" fmla="*/ 114 h 341"/>
                    <a:gd name="T14" fmla="*/ 94 w 205"/>
                    <a:gd name="T15" fmla="*/ 117 h 341"/>
                    <a:gd name="T16" fmla="*/ 118 w 205"/>
                    <a:gd name="T17" fmla="*/ 134 h 341"/>
                    <a:gd name="T18" fmla="*/ 133 w 205"/>
                    <a:gd name="T19" fmla="*/ 153 h 341"/>
                    <a:gd name="T20" fmla="*/ 137 w 205"/>
                    <a:gd name="T21" fmla="*/ 153 h 341"/>
                    <a:gd name="T22" fmla="*/ 157 w 205"/>
                    <a:gd name="T23" fmla="*/ 170 h 341"/>
                    <a:gd name="T24" fmla="*/ 157 w 205"/>
                    <a:gd name="T25" fmla="*/ 212 h 341"/>
                    <a:gd name="T26" fmla="*/ 163 w 205"/>
                    <a:gd name="T27" fmla="*/ 231 h 341"/>
                    <a:gd name="T28" fmla="*/ 169 w 205"/>
                    <a:gd name="T29" fmla="*/ 242 h 341"/>
                    <a:gd name="T30" fmla="*/ 177 w 205"/>
                    <a:gd name="T31" fmla="*/ 254 h 341"/>
                    <a:gd name="T32" fmla="*/ 184 w 205"/>
                    <a:gd name="T33" fmla="*/ 268 h 341"/>
                    <a:gd name="T34" fmla="*/ 188 w 205"/>
                    <a:gd name="T35" fmla="*/ 284 h 341"/>
                    <a:gd name="T36" fmla="*/ 204 w 205"/>
                    <a:gd name="T37" fmla="*/ 298 h 341"/>
                    <a:gd name="T38" fmla="*/ 202 w 205"/>
                    <a:gd name="T39" fmla="*/ 315 h 341"/>
                    <a:gd name="T40" fmla="*/ 186 w 205"/>
                    <a:gd name="T41" fmla="*/ 318 h 341"/>
                    <a:gd name="T42" fmla="*/ 180 w 205"/>
                    <a:gd name="T43" fmla="*/ 304 h 341"/>
                    <a:gd name="T44" fmla="*/ 169 w 205"/>
                    <a:gd name="T45" fmla="*/ 304 h 341"/>
                    <a:gd name="T46" fmla="*/ 169 w 205"/>
                    <a:gd name="T47" fmla="*/ 340 h 341"/>
                    <a:gd name="T48" fmla="*/ 159 w 205"/>
                    <a:gd name="T49" fmla="*/ 340 h 341"/>
                    <a:gd name="T50" fmla="*/ 147 w 205"/>
                    <a:gd name="T51" fmla="*/ 323 h 341"/>
                    <a:gd name="T52" fmla="*/ 139 w 205"/>
                    <a:gd name="T53" fmla="*/ 315 h 341"/>
                    <a:gd name="T54" fmla="*/ 139 w 205"/>
                    <a:gd name="T55" fmla="*/ 295 h 341"/>
                    <a:gd name="T56" fmla="*/ 122 w 205"/>
                    <a:gd name="T57" fmla="*/ 295 h 341"/>
                    <a:gd name="T58" fmla="*/ 116 w 205"/>
                    <a:gd name="T59" fmla="*/ 315 h 341"/>
                    <a:gd name="T60" fmla="*/ 110 w 205"/>
                    <a:gd name="T61" fmla="*/ 295 h 341"/>
                    <a:gd name="T62" fmla="*/ 108 w 205"/>
                    <a:gd name="T63" fmla="*/ 276 h 341"/>
                    <a:gd name="T64" fmla="*/ 129 w 205"/>
                    <a:gd name="T65" fmla="*/ 268 h 341"/>
                    <a:gd name="T66" fmla="*/ 141 w 205"/>
                    <a:gd name="T67" fmla="*/ 273 h 341"/>
                    <a:gd name="T68" fmla="*/ 143 w 205"/>
                    <a:gd name="T69" fmla="*/ 240 h 341"/>
                    <a:gd name="T70" fmla="*/ 131 w 205"/>
                    <a:gd name="T71" fmla="*/ 229 h 341"/>
                    <a:gd name="T72" fmla="*/ 124 w 205"/>
                    <a:gd name="T73" fmla="*/ 201 h 341"/>
                    <a:gd name="T74" fmla="*/ 118 w 205"/>
                    <a:gd name="T75" fmla="*/ 167 h 341"/>
                    <a:gd name="T76" fmla="*/ 96 w 205"/>
                    <a:gd name="T77" fmla="*/ 156 h 341"/>
                    <a:gd name="T78" fmla="*/ 86 w 205"/>
                    <a:gd name="T79" fmla="*/ 142 h 341"/>
                    <a:gd name="T80" fmla="*/ 69 w 205"/>
                    <a:gd name="T81" fmla="*/ 134 h 341"/>
                    <a:gd name="T82" fmla="*/ 78 w 205"/>
                    <a:gd name="T83" fmla="*/ 164 h 341"/>
                    <a:gd name="T84" fmla="*/ 59 w 205"/>
                    <a:gd name="T85" fmla="*/ 178 h 341"/>
                    <a:gd name="T86" fmla="*/ 47 w 205"/>
                    <a:gd name="T87" fmla="*/ 145 h 341"/>
                    <a:gd name="T88" fmla="*/ 37 w 205"/>
                    <a:gd name="T89" fmla="*/ 137 h 341"/>
                    <a:gd name="T90" fmla="*/ 37 w 205"/>
                    <a:gd name="T91" fmla="*/ 117 h 341"/>
                    <a:gd name="T92" fmla="*/ 24 w 205"/>
                    <a:gd name="T93" fmla="*/ 95 h 341"/>
                    <a:gd name="T94" fmla="*/ 8 w 205"/>
                    <a:gd name="T95" fmla="*/ 81 h 341"/>
                    <a:gd name="T96" fmla="*/ 0 w 205"/>
                    <a:gd name="T97" fmla="*/ 67 h 341"/>
                    <a:gd name="T98" fmla="*/ 4 w 205"/>
                    <a:gd name="T99" fmla="*/ 56 h 341"/>
                    <a:gd name="T100" fmla="*/ 16 w 205"/>
                    <a:gd name="T101" fmla="*/ 61 h 341"/>
                    <a:gd name="T102" fmla="*/ 20 w 205"/>
                    <a:gd name="T103" fmla="*/ 47 h 341"/>
                    <a:gd name="T104" fmla="*/ 16 w 205"/>
                    <a:gd name="T105" fmla="*/ 28 h 341"/>
                    <a:gd name="T106" fmla="*/ 14 w 205"/>
                    <a:gd name="T107" fmla="*/ 0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5" h="341">
                      <a:moveTo>
                        <a:pt x="14" y="0"/>
                      </a:moveTo>
                      <a:lnTo>
                        <a:pt x="31" y="0"/>
                      </a:lnTo>
                      <a:lnTo>
                        <a:pt x="51" y="36"/>
                      </a:lnTo>
                      <a:lnTo>
                        <a:pt x="47" y="70"/>
                      </a:lnTo>
                      <a:lnTo>
                        <a:pt x="59" y="81"/>
                      </a:lnTo>
                      <a:lnTo>
                        <a:pt x="65" y="103"/>
                      </a:lnTo>
                      <a:lnTo>
                        <a:pt x="78" y="114"/>
                      </a:lnTo>
                      <a:lnTo>
                        <a:pt x="94" y="117"/>
                      </a:lnTo>
                      <a:lnTo>
                        <a:pt x="118" y="134"/>
                      </a:lnTo>
                      <a:lnTo>
                        <a:pt x="133" y="153"/>
                      </a:lnTo>
                      <a:lnTo>
                        <a:pt x="137" y="153"/>
                      </a:lnTo>
                      <a:lnTo>
                        <a:pt x="157" y="170"/>
                      </a:lnTo>
                      <a:lnTo>
                        <a:pt x="157" y="212"/>
                      </a:lnTo>
                      <a:lnTo>
                        <a:pt x="163" y="231"/>
                      </a:lnTo>
                      <a:lnTo>
                        <a:pt x="169" y="242"/>
                      </a:lnTo>
                      <a:lnTo>
                        <a:pt x="177" y="254"/>
                      </a:lnTo>
                      <a:lnTo>
                        <a:pt x="184" y="268"/>
                      </a:lnTo>
                      <a:lnTo>
                        <a:pt x="188" y="284"/>
                      </a:lnTo>
                      <a:lnTo>
                        <a:pt x="204" y="298"/>
                      </a:lnTo>
                      <a:lnTo>
                        <a:pt x="202" y="315"/>
                      </a:lnTo>
                      <a:lnTo>
                        <a:pt x="186" y="318"/>
                      </a:lnTo>
                      <a:lnTo>
                        <a:pt x="180" y="304"/>
                      </a:lnTo>
                      <a:lnTo>
                        <a:pt x="169" y="304"/>
                      </a:lnTo>
                      <a:lnTo>
                        <a:pt x="169" y="340"/>
                      </a:lnTo>
                      <a:lnTo>
                        <a:pt x="159" y="340"/>
                      </a:lnTo>
                      <a:lnTo>
                        <a:pt x="147" y="323"/>
                      </a:lnTo>
                      <a:lnTo>
                        <a:pt x="139" y="315"/>
                      </a:lnTo>
                      <a:lnTo>
                        <a:pt x="139" y="295"/>
                      </a:lnTo>
                      <a:lnTo>
                        <a:pt x="122" y="295"/>
                      </a:lnTo>
                      <a:lnTo>
                        <a:pt x="116" y="315"/>
                      </a:lnTo>
                      <a:lnTo>
                        <a:pt x="110" y="295"/>
                      </a:lnTo>
                      <a:lnTo>
                        <a:pt x="108" y="276"/>
                      </a:lnTo>
                      <a:lnTo>
                        <a:pt x="129" y="268"/>
                      </a:lnTo>
                      <a:lnTo>
                        <a:pt x="141" y="273"/>
                      </a:lnTo>
                      <a:lnTo>
                        <a:pt x="143" y="240"/>
                      </a:lnTo>
                      <a:lnTo>
                        <a:pt x="131" y="229"/>
                      </a:lnTo>
                      <a:lnTo>
                        <a:pt x="124" y="201"/>
                      </a:lnTo>
                      <a:lnTo>
                        <a:pt x="118" y="167"/>
                      </a:lnTo>
                      <a:lnTo>
                        <a:pt x="96" y="156"/>
                      </a:lnTo>
                      <a:lnTo>
                        <a:pt x="86" y="142"/>
                      </a:lnTo>
                      <a:lnTo>
                        <a:pt x="69" y="134"/>
                      </a:lnTo>
                      <a:lnTo>
                        <a:pt x="78" y="164"/>
                      </a:lnTo>
                      <a:lnTo>
                        <a:pt x="59" y="178"/>
                      </a:lnTo>
                      <a:lnTo>
                        <a:pt x="47" y="145"/>
                      </a:lnTo>
                      <a:lnTo>
                        <a:pt x="37" y="137"/>
                      </a:lnTo>
                      <a:lnTo>
                        <a:pt x="37" y="117"/>
                      </a:lnTo>
                      <a:lnTo>
                        <a:pt x="24" y="95"/>
                      </a:lnTo>
                      <a:lnTo>
                        <a:pt x="8" y="81"/>
                      </a:lnTo>
                      <a:lnTo>
                        <a:pt x="0" y="67"/>
                      </a:lnTo>
                      <a:lnTo>
                        <a:pt x="4" y="56"/>
                      </a:lnTo>
                      <a:lnTo>
                        <a:pt x="16" y="61"/>
                      </a:lnTo>
                      <a:lnTo>
                        <a:pt x="20" y="47"/>
                      </a:lnTo>
                      <a:lnTo>
                        <a:pt x="16" y="28"/>
                      </a:lnTo>
                      <a:lnTo>
                        <a:pt x="14"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6" name="Freeform 19">
                  <a:extLst>
                    <a:ext uri="{FF2B5EF4-FFF2-40B4-BE49-F238E27FC236}">
                      <a16:creationId xmlns:a16="http://schemas.microsoft.com/office/drawing/2014/main" id="{80086646-27BB-44B1-AAD4-50ED0F73BC7B}"/>
                    </a:ext>
                  </a:extLst>
                </p:cNvPr>
                <p:cNvSpPr>
                  <a:spLocks/>
                </p:cNvSpPr>
                <p:nvPr/>
              </p:nvSpPr>
              <p:spPr bwMode="auto">
                <a:xfrm>
                  <a:off x="4619" y="1452"/>
                  <a:ext cx="150" cy="289"/>
                </a:xfrm>
                <a:custGeom>
                  <a:avLst/>
                  <a:gdLst>
                    <a:gd name="T0" fmla="*/ 31 w 150"/>
                    <a:gd name="T1" fmla="*/ 0 h 289"/>
                    <a:gd name="T2" fmla="*/ 60 w 150"/>
                    <a:gd name="T3" fmla="*/ 20 h 289"/>
                    <a:gd name="T4" fmla="*/ 77 w 150"/>
                    <a:gd name="T5" fmla="*/ 36 h 289"/>
                    <a:gd name="T6" fmla="*/ 89 w 150"/>
                    <a:gd name="T7" fmla="*/ 62 h 289"/>
                    <a:gd name="T8" fmla="*/ 99 w 150"/>
                    <a:gd name="T9" fmla="*/ 62 h 289"/>
                    <a:gd name="T10" fmla="*/ 97 w 150"/>
                    <a:gd name="T11" fmla="*/ 78 h 289"/>
                    <a:gd name="T12" fmla="*/ 108 w 150"/>
                    <a:gd name="T13" fmla="*/ 89 h 289"/>
                    <a:gd name="T14" fmla="*/ 116 w 150"/>
                    <a:gd name="T15" fmla="*/ 106 h 289"/>
                    <a:gd name="T16" fmla="*/ 135 w 150"/>
                    <a:gd name="T17" fmla="*/ 140 h 289"/>
                    <a:gd name="T18" fmla="*/ 149 w 150"/>
                    <a:gd name="T19" fmla="*/ 179 h 289"/>
                    <a:gd name="T20" fmla="*/ 124 w 150"/>
                    <a:gd name="T21" fmla="*/ 176 h 289"/>
                    <a:gd name="T22" fmla="*/ 104 w 150"/>
                    <a:gd name="T23" fmla="*/ 171 h 289"/>
                    <a:gd name="T24" fmla="*/ 118 w 150"/>
                    <a:gd name="T25" fmla="*/ 199 h 289"/>
                    <a:gd name="T26" fmla="*/ 118 w 150"/>
                    <a:gd name="T27" fmla="*/ 215 h 289"/>
                    <a:gd name="T28" fmla="*/ 118 w 150"/>
                    <a:gd name="T29" fmla="*/ 232 h 289"/>
                    <a:gd name="T30" fmla="*/ 110 w 150"/>
                    <a:gd name="T31" fmla="*/ 224 h 289"/>
                    <a:gd name="T32" fmla="*/ 101 w 150"/>
                    <a:gd name="T33" fmla="*/ 210 h 289"/>
                    <a:gd name="T34" fmla="*/ 83 w 150"/>
                    <a:gd name="T35" fmla="*/ 193 h 289"/>
                    <a:gd name="T36" fmla="*/ 74 w 150"/>
                    <a:gd name="T37" fmla="*/ 185 h 289"/>
                    <a:gd name="T38" fmla="*/ 58 w 150"/>
                    <a:gd name="T39" fmla="*/ 193 h 289"/>
                    <a:gd name="T40" fmla="*/ 48 w 150"/>
                    <a:gd name="T41" fmla="*/ 199 h 289"/>
                    <a:gd name="T42" fmla="*/ 54 w 150"/>
                    <a:gd name="T43" fmla="*/ 213 h 289"/>
                    <a:gd name="T44" fmla="*/ 70 w 150"/>
                    <a:gd name="T45" fmla="*/ 224 h 289"/>
                    <a:gd name="T46" fmla="*/ 85 w 150"/>
                    <a:gd name="T47" fmla="*/ 235 h 289"/>
                    <a:gd name="T48" fmla="*/ 91 w 150"/>
                    <a:gd name="T49" fmla="*/ 254 h 289"/>
                    <a:gd name="T50" fmla="*/ 89 w 150"/>
                    <a:gd name="T51" fmla="*/ 280 h 289"/>
                    <a:gd name="T52" fmla="*/ 89 w 150"/>
                    <a:gd name="T53" fmla="*/ 288 h 289"/>
                    <a:gd name="T54" fmla="*/ 83 w 150"/>
                    <a:gd name="T55" fmla="*/ 288 h 289"/>
                    <a:gd name="T56" fmla="*/ 74 w 150"/>
                    <a:gd name="T57" fmla="*/ 280 h 289"/>
                    <a:gd name="T58" fmla="*/ 70 w 150"/>
                    <a:gd name="T59" fmla="*/ 277 h 289"/>
                    <a:gd name="T60" fmla="*/ 64 w 150"/>
                    <a:gd name="T61" fmla="*/ 271 h 289"/>
                    <a:gd name="T62" fmla="*/ 58 w 150"/>
                    <a:gd name="T63" fmla="*/ 285 h 289"/>
                    <a:gd name="T64" fmla="*/ 48 w 150"/>
                    <a:gd name="T65" fmla="*/ 288 h 289"/>
                    <a:gd name="T66" fmla="*/ 41 w 150"/>
                    <a:gd name="T67" fmla="*/ 277 h 289"/>
                    <a:gd name="T68" fmla="*/ 41 w 150"/>
                    <a:gd name="T69" fmla="*/ 252 h 289"/>
                    <a:gd name="T70" fmla="*/ 39 w 150"/>
                    <a:gd name="T71" fmla="*/ 238 h 289"/>
                    <a:gd name="T72" fmla="*/ 29 w 150"/>
                    <a:gd name="T73" fmla="*/ 229 h 289"/>
                    <a:gd name="T74" fmla="*/ 19 w 150"/>
                    <a:gd name="T75" fmla="*/ 243 h 289"/>
                    <a:gd name="T76" fmla="*/ 4 w 150"/>
                    <a:gd name="T77" fmla="*/ 243 h 289"/>
                    <a:gd name="T78" fmla="*/ 0 w 150"/>
                    <a:gd name="T79" fmla="*/ 232 h 289"/>
                    <a:gd name="T80" fmla="*/ 4 w 150"/>
                    <a:gd name="T81" fmla="*/ 204 h 289"/>
                    <a:gd name="T82" fmla="*/ 15 w 150"/>
                    <a:gd name="T83" fmla="*/ 187 h 289"/>
                    <a:gd name="T84" fmla="*/ 14 w 150"/>
                    <a:gd name="T85" fmla="*/ 143 h 289"/>
                    <a:gd name="T86" fmla="*/ 14 w 150"/>
                    <a:gd name="T87" fmla="*/ 131 h 289"/>
                    <a:gd name="T88" fmla="*/ 25 w 150"/>
                    <a:gd name="T89" fmla="*/ 129 h 289"/>
                    <a:gd name="T90" fmla="*/ 35 w 150"/>
                    <a:gd name="T91" fmla="*/ 140 h 289"/>
                    <a:gd name="T92" fmla="*/ 52 w 150"/>
                    <a:gd name="T93" fmla="*/ 145 h 289"/>
                    <a:gd name="T94" fmla="*/ 52 w 150"/>
                    <a:gd name="T95" fmla="*/ 126 h 289"/>
                    <a:gd name="T96" fmla="*/ 45 w 150"/>
                    <a:gd name="T97" fmla="*/ 115 h 289"/>
                    <a:gd name="T98" fmla="*/ 41 w 150"/>
                    <a:gd name="T99" fmla="*/ 106 h 289"/>
                    <a:gd name="T100" fmla="*/ 46 w 150"/>
                    <a:gd name="T101" fmla="*/ 106 h 289"/>
                    <a:gd name="T102" fmla="*/ 50 w 150"/>
                    <a:gd name="T103" fmla="*/ 106 h 289"/>
                    <a:gd name="T104" fmla="*/ 54 w 150"/>
                    <a:gd name="T105" fmla="*/ 106 h 289"/>
                    <a:gd name="T106" fmla="*/ 58 w 150"/>
                    <a:gd name="T107" fmla="*/ 106 h 289"/>
                    <a:gd name="T108" fmla="*/ 64 w 150"/>
                    <a:gd name="T109" fmla="*/ 98 h 289"/>
                    <a:gd name="T110" fmla="*/ 62 w 150"/>
                    <a:gd name="T111" fmla="*/ 89 h 289"/>
                    <a:gd name="T112" fmla="*/ 56 w 150"/>
                    <a:gd name="T113" fmla="*/ 70 h 289"/>
                    <a:gd name="T114" fmla="*/ 45 w 150"/>
                    <a:gd name="T115" fmla="*/ 50 h 289"/>
                    <a:gd name="T116" fmla="*/ 29 w 150"/>
                    <a:gd name="T117" fmla="*/ 39 h 289"/>
                    <a:gd name="T118" fmla="*/ 23 w 150"/>
                    <a:gd name="T119" fmla="*/ 28 h 289"/>
                    <a:gd name="T120" fmla="*/ 31 w 150"/>
                    <a:gd name="T121" fmla="*/ 0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0" h="289">
                      <a:moveTo>
                        <a:pt x="31" y="0"/>
                      </a:moveTo>
                      <a:lnTo>
                        <a:pt x="60" y="20"/>
                      </a:lnTo>
                      <a:lnTo>
                        <a:pt x="77" y="36"/>
                      </a:lnTo>
                      <a:lnTo>
                        <a:pt x="89" y="62"/>
                      </a:lnTo>
                      <a:lnTo>
                        <a:pt x="99" y="62"/>
                      </a:lnTo>
                      <a:lnTo>
                        <a:pt x="97" y="78"/>
                      </a:lnTo>
                      <a:lnTo>
                        <a:pt x="108" y="89"/>
                      </a:lnTo>
                      <a:lnTo>
                        <a:pt x="116" y="106"/>
                      </a:lnTo>
                      <a:lnTo>
                        <a:pt x="135" y="140"/>
                      </a:lnTo>
                      <a:lnTo>
                        <a:pt x="149" y="179"/>
                      </a:lnTo>
                      <a:lnTo>
                        <a:pt x="124" y="176"/>
                      </a:lnTo>
                      <a:lnTo>
                        <a:pt x="104" y="171"/>
                      </a:lnTo>
                      <a:lnTo>
                        <a:pt x="118" y="199"/>
                      </a:lnTo>
                      <a:lnTo>
                        <a:pt x="118" y="215"/>
                      </a:lnTo>
                      <a:lnTo>
                        <a:pt x="118" y="232"/>
                      </a:lnTo>
                      <a:lnTo>
                        <a:pt x="110" y="224"/>
                      </a:lnTo>
                      <a:lnTo>
                        <a:pt x="101" y="210"/>
                      </a:lnTo>
                      <a:lnTo>
                        <a:pt x="83" y="193"/>
                      </a:lnTo>
                      <a:lnTo>
                        <a:pt x="74" y="185"/>
                      </a:lnTo>
                      <a:lnTo>
                        <a:pt x="58" y="193"/>
                      </a:lnTo>
                      <a:lnTo>
                        <a:pt x="48" y="199"/>
                      </a:lnTo>
                      <a:lnTo>
                        <a:pt x="54" y="213"/>
                      </a:lnTo>
                      <a:lnTo>
                        <a:pt x="70" y="224"/>
                      </a:lnTo>
                      <a:lnTo>
                        <a:pt x="85" y="235"/>
                      </a:lnTo>
                      <a:lnTo>
                        <a:pt x="91" y="254"/>
                      </a:lnTo>
                      <a:lnTo>
                        <a:pt x="89" y="280"/>
                      </a:lnTo>
                      <a:lnTo>
                        <a:pt x="89" y="288"/>
                      </a:lnTo>
                      <a:lnTo>
                        <a:pt x="83" y="288"/>
                      </a:lnTo>
                      <a:lnTo>
                        <a:pt x="74" y="280"/>
                      </a:lnTo>
                      <a:lnTo>
                        <a:pt x="70" y="277"/>
                      </a:lnTo>
                      <a:lnTo>
                        <a:pt x="64" y="271"/>
                      </a:lnTo>
                      <a:lnTo>
                        <a:pt x="58" y="285"/>
                      </a:lnTo>
                      <a:lnTo>
                        <a:pt x="48" y="288"/>
                      </a:lnTo>
                      <a:lnTo>
                        <a:pt x="41" y="277"/>
                      </a:lnTo>
                      <a:lnTo>
                        <a:pt x="41" y="252"/>
                      </a:lnTo>
                      <a:lnTo>
                        <a:pt x="39" y="238"/>
                      </a:lnTo>
                      <a:lnTo>
                        <a:pt x="29" y="229"/>
                      </a:lnTo>
                      <a:lnTo>
                        <a:pt x="19" y="243"/>
                      </a:lnTo>
                      <a:lnTo>
                        <a:pt x="4" y="243"/>
                      </a:lnTo>
                      <a:lnTo>
                        <a:pt x="0" y="232"/>
                      </a:lnTo>
                      <a:lnTo>
                        <a:pt x="4" y="204"/>
                      </a:lnTo>
                      <a:lnTo>
                        <a:pt x="15" y="187"/>
                      </a:lnTo>
                      <a:lnTo>
                        <a:pt x="14" y="143"/>
                      </a:lnTo>
                      <a:lnTo>
                        <a:pt x="14" y="131"/>
                      </a:lnTo>
                      <a:lnTo>
                        <a:pt x="25" y="129"/>
                      </a:lnTo>
                      <a:lnTo>
                        <a:pt x="35" y="140"/>
                      </a:lnTo>
                      <a:lnTo>
                        <a:pt x="52" y="145"/>
                      </a:lnTo>
                      <a:lnTo>
                        <a:pt x="52" y="126"/>
                      </a:lnTo>
                      <a:lnTo>
                        <a:pt x="45" y="115"/>
                      </a:lnTo>
                      <a:lnTo>
                        <a:pt x="41" y="106"/>
                      </a:lnTo>
                      <a:lnTo>
                        <a:pt x="46" y="106"/>
                      </a:lnTo>
                      <a:lnTo>
                        <a:pt x="50" y="106"/>
                      </a:lnTo>
                      <a:lnTo>
                        <a:pt x="54" y="106"/>
                      </a:lnTo>
                      <a:lnTo>
                        <a:pt x="58" y="106"/>
                      </a:lnTo>
                      <a:lnTo>
                        <a:pt x="64" y="98"/>
                      </a:lnTo>
                      <a:lnTo>
                        <a:pt x="62" y="89"/>
                      </a:lnTo>
                      <a:lnTo>
                        <a:pt x="56" y="70"/>
                      </a:lnTo>
                      <a:lnTo>
                        <a:pt x="45" y="50"/>
                      </a:lnTo>
                      <a:lnTo>
                        <a:pt x="29" y="39"/>
                      </a:lnTo>
                      <a:lnTo>
                        <a:pt x="23" y="28"/>
                      </a:lnTo>
                      <a:lnTo>
                        <a:pt x="31"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7" name="Freeform 20">
                  <a:extLst>
                    <a:ext uri="{FF2B5EF4-FFF2-40B4-BE49-F238E27FC236}">
                      <a16:creationId xmlns:a16="http://schemas.microsoft.com/office/drawing/2014/main" id="{180A8B00-F844-4E8E-A98A-A483D7FCF897}"/>
                    </a:ext>
                  </a:extLst>
                </p:cNvPr>
                <p:cNvSpPr>
                  <a:spLocks/>
                </p:cNvSpPr>
                <p:nvPr/>
              </p:nvSpPr>
              <p:spPr bwMode="auto">
                <a:xfrm>
                  <a:off x="4448" y="1104"/>
                  <a:ext cx="165" cy="237"/>
                </a:xfrm>
                <a:custGeom>
                  <a:avLst/>
                  <a:gdLst>
                    <a:gd name="T0" fmla="*/ 0 w 165"/>
                    <a:gd name="T1" fmla="*/ 0 h 237"/>
                    <a:gd name="T2" fmla="*/ 16 w 165"/>
                    <a:gd name="T3" fmla="*/ 0 h 237"/>
                    <a:gd name="T4" fmla="*/ 21 w 165"/>
                    <a:gd name="T5" fmla="*/ 17 h 237"/>
                    <a:gd name="T6" fmla="*/ 43 w 165"/>
                    <a:gd name="T7" fmla="*/ 42 h 237"/>
                    <a:gd name="T8" fmla="*/ 53 w 165"/>
                    <a:gd name="T9" fmla="*/ 69 h 237"/>
                    <a:gd name="T10" fmla="*/ 68 w 165"/>
                    <a:gd name="T11" fmla="*/ 72 h 237"/>
                    <a:gd name="T12" fmla="*/ 80 w 165"/>
                    <a:gd name="T13" fmla="*/ 78 h 237"/>
                    <a:gd name="T14" fmla="*/ 90 w 165"/>
                    <a:gd name="T15" fmla="*/ 89 h 237"/>
                    <a:gd name="T16" fmla="*/ 102 w 165"/>
                    <a:gd name="T17" fmla="*/ 89 h 237"/>
                    <a:gd name="T18" fmla="*/ 115 w 165"/>
                    <a:gd name="T19" fmla="*/ 106 h 237"/>
                    <a:gd name="T20" fmla="*/ 127 w 165"/>
                    <a:gd name="T21" fmla="*/ 119 h 237"/>
                    <a:gd name="T22" fmla="*/ 141 w 165"/>
                    <a:gd name="T23" fmla="*/ 128 h 237"/>
                    <a:gd name="T24" fmla="*/ 139 w 165"/>
                    <a:gd name="T25" fmla="*/ 136 h 237"/>
                    <a:gd name="T26" fmla="*/ 131 w 165"/>
                    <a:gd name="T27" fmla="*/ 142 h 237"/>
                    <a:gd name="T28" fmla="*/ 123 w 165"/>
                    <a:gd name="T29" fmla="*/ 142 h 237"/>
                    <a:gd name="T30" fmla="*/ 119 w 165"/>
                    <a:gd name="T31" fmla="*/ 150 h 237"/>
                    <a:gd name="T32" fmla="*/ 135 w 165"/>
                    <a:gd name="T33" fmla="*/ 167 h 237"/>
                    <a:gd name="T34" fmla="*/ 146 w 165"/>
                    <a:gd name="T35" fmla="*/ 183 h 237"/>
                    <a:gd name="T36" fmla="*/ 164 w 165"/>
                    <a:gd name="T37" fmla="*/ 200 h 237"/>
                    <a:gd name="T38" fmla="*/ 152 w 165"/>
                    <a:gd name="T39" fmla="*/ 219 h 237"/>
                    <a:gd name="T40" fmla="*/ 143 w 165"/>
                    <a:gd name="T41" fmla="*/ 225 h 237"/>
                    <a:gd name="T42" fmla="*/ 144 w 165"/>
                    <a:gd name="T43" fmla="*/ 236 h 237"/>
                    <a:gd name="T44" fmla="*/ 127 w 165"/>
                    <a:gd name="T45" fmla="*/ 236 h 237"/>
                    <a:gd name="T46" fmla="*/ 121 w 165"/>
                    <a:gd name="T47" fmla="*/ 228 h 237"/>
                    <a:gd name="T48" fmla="*/ 107 w 165"/>
                    <a:gd name="T49" fmla="*/ 205 h 237"/>
                    <a:gd name="T50" fmla="*/ 98 w 165"/>
                    <a:gd name="T51" fmla="*/ 186 h 237"/>
                    <a:gd name="T52" fmla="*/ 82 w 165"/>
                    <a:gd name="T53" fmla="*/ 153 h 237"/>
                    <a:gd name="T54" fmla="*/ 64 w 165"/>
                    <a:gd name="T55" fmla="*/ 128 h 237"/>
                    <a:gd name="T56" fmla="*/ 45 w 165"/>
                    <a:gd name="T57" fmla="*/ 92 h 237"/>
                    <a:gd name="T58" fmla="*/ 33 w 165"/>
                    <a:gd name="T59" fmla="*/ 81 h 237"/>
                    <a:gd name="T60" fmla="*/ 23 w 165"/>
                    <a:gd name="T61" fmla="*/ 72 h 237"/>
                    <a:gd name="T62" fmla="*/ 20 w 165"/>
                    <a:gd name="T63" fmla="*/ 53 h 237"/>
                    <a:gd name="T64" fmla="*/ 2 w 165"/>
                    <a:gd name="T65" fmla="*/ 36 h 237"/>
                    <a:gd name="T66" fmla="*/ 2 w 165"/>
                    <a:gd name="T67" fmla="*/ 25 h 237"/>
                    <a:gd name="T68" fmla="*/ 0 w 165"/>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237">
                      <a:moveTo>
                        <a:pt x="0" y="0"/>
                      </a:moveTo>
                      <a:lnTo>
                        <a:pt x="16" y="0"/>
                      </a:lnTo>
                      <a:lnTo>
                        <a:pt x="21" y="17"/>
                      </a:lnTo>
                      <a:lnTo>
                        <a:pt x="43" y="42"/>
                      </a:lnTo>
                      <a:lnTo>
                        <a:pt x="53" y="69"/>
                      </a:lnTo>
                      <a:lnTo>
                        <a:pt x="68" y="72"/>
                      </a:lnTo>
                      <a:lnTo>
                        <a:pt x="80" y="78"/>
                      </a:lnTo>
                      <a:lnTo>
                        <a:pt x="90" y="89"/>
                      </a:lnTo>
                      <a:lnTo>
                        <a:pt x="102" y="89"/>
                      </a:lnTo>
                      <a:lnTo>
                        <a:pt x="115" y="106"/>
                      </a:lnTo>
                      <a:lnTo>
                        <a:pt x="127" y="119"/>
                      </a:lnTo>
                      <a:lnTo>
                        <a:pt x="141" y="128"/>
                      </a:lnTo>
                      <a:lnTo>
                        <a:pt x="139" y="136"/>
                      </a:lnTo>
                      <a:lnTo>
                        <a:pt x="131" y="142"/>
                      </a:lnTo>
                      <a:lnTo>
                        <a:pt x="123" y="142"/>
                      </a:lnTo>
                      <a:lnTo>
                        <a:pt x="119" y="150"/>
                      </a:lnTo>
                      <a:lnTo>
                        <a:pt x="135" y="167"/>
                      </a:lnTo>
                      <a:lnTo>
                        <a:pt x="146" y="183"/>
                      </a:lnTo>
                      <a:lnTo>
                        <a:pt x="164" y="200"/>
                      </a:lnTo>
                      <a:lnTo>
                        <a:pt x="152" y="219"/>
                      </a:lnTo>
                      <a:lnTo>
                        <a:pt x="143" y="225"/>
                      </a:lnTo>
                      <a:lnTo>
                        <a:pt x="144" y="236"/>
                      </a:lnTo>
                      <a:lnTo>
                        <a:pt x="127" y="236"/>
                      </a:lnTo>
                      <a:lnTo>
                        <a:pt x="121" y="228"/>
                      </a:lnTo>
                      <a:lnTo>
                        <a:pt x="107" y="205"/>
                      </a:lnTo>
                      <a:lnTo>
                        <a:pt x="98" y="186"/>
                      </a:lnTo>
                      <a:lnTo>
                        <a:pt x="82" y="153"/>
                      </a:lnTo>
                      <a:lnTo>
                        <a:pt x="64" y="128"/>
                      </a:lnTo>
                      <a:lnTo>
                        <a:pt x="45" y="92"/>
                      </a:lnTo>
                      <a:lnTo>
                        <a:pt x="33" y="81"/>
                      </a:lnTo>
                      <a:lnTo>
                        <a:pt x="23" y="72"/>
                      </a:lnTo>
                      <a:lnTo>
                        <a:pt x="20" y="53"/>
                      </a:lnTo>
                      <a:lnTo>
                        <a:pt x="2" y="36"/>
                      </a:lnTo>
                      <a:lnTo>
                        <a:pt x="2" y="25"/>
                      </a:lnTo>
                      <a:lnTo>
                        <a:pt x="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039" name="Group 30">
                <a:extLst>
                  <a:ext uri="{FF2B5EF4-FFF2-40B4-BE49-F238E27FC236}">
                    <a16:creationId xmlns:a16="http://schemas.microsoft.com/office/drawing/2014/main" id="{FC37844D-2463-44BA-901F-F65B295DDC74}"/>
                  </a:ext>
                </a:extLst>
              </p:cNvPr>
              <p:cNvGrpSpPr>
                <a:grpSpLocks/>
              </p:cNvGrpSpPr>
              <p:nvPr/>
            </p:nvGrpSpPr>
            <p:grpSpPr bwMode="auto">
              <a:xfrm>
                <a:off x="2314" y="617"/>
                <a:ext cx="2387" cy="2766"/>
                <a:chOff x="2314" y="617"/>
                <a:chExt cx="2387" cy="2766"/>
              </a:xfrm>
            </p:grpSpPr>
            <p:sp>
              <p:nvSpPr>
                <p:cNvPr id="1040" name="Freeform 22">
                  <a:extLst>
                    <a:ext uri="{FF2B5EF4-FFF2-40B4-BE49-F238E27FC236}">
                      <a16:creationId xmlns:a16="http://schemas.microsoft.com/office/drawing/2014/main" id="{28BD8CDF-26EA-4555-90C3-435B70BD6FE0}"/>
                    </a:ext>
                  </a:extLst>
                </p:cNvPr>
                <p:cNvSpPr>
                  <a:spLocks/>
                </p:cNvSpPr>
                <p:nvPr/>
              </p:nvSpPr>
              <p:spPr bwMode="auto">
                <a:xfrm>
                  <a:off x="2314" y="1584"/>
                  <a:ext cx="1187" cy="1799"/>
                </a:xfrm>
                <a:custGeom>
                  <a:avLst/>
                  <a:gdLst>
                    <a:gd name="T0" fmla="*/ 906 w 1187"/>
                    <a:gd name="T1" fmla="*/ 290 h 1799"/>
                    <a:gd name="T2" fmla="*/ 1017 w 1187"/>
                    <a:gd name="T3" fmla="*/ 589 h 1799"/>
                    <a:gd name="T4" fmla="*/ 1062 w 1187"/>
                    <a:gd name="T5" fmla="*/ 664 h 1799"/>
                    <a:gd name="T6" fmla="*/ 1159 w 1187"/>
                    <a:gd name="T7" fmla="*/ 645 h 1799"/>
                    <a:gd name="T8" fmla="*/ 1184 w 1187"/>
                    <a:gd name="T9" fmla="*/ 718 h 1799"/>
                    <a:gd name="T10" fmla="*/ 1067 w 1187"/>
                    <a:gd name="T11" fmla="*/ 919 h 1799"/>
                    <a:gd name="T12" fmla="*/ 972 w 1187"/>
                    <a:gd name="T13" fmla="*/ 1150 h 1799"/>
                    <a:gd name="T14" fmla="*/ 986 w 1187"/>
                    <a:gd name="T15" fmla="*/ 1234 h 1799"/>
                    <a:gd name="T16" fmla="*/ 986 w 1187"/>
                    <a:gd name="T17" fmla="*/ 1318 h 1799"/>
                    <a:gd name="T18" fmla="*/ 943 w 1187"/>
                    <a:gd name="T19" fmla="*/ 1349 h 1799"/>
                    <a:gd name="T20" fmla="*/ 881 w 1187"/>
                    <a:gd name="T21" fmla="*/ 1463 h 1799"/>
                    <a:gd name="T22" fmla="*/ 857 w 1187"/>
                    <a:gd name="T23" fmla="*/ 1561 h 1799"/>
                    <a:gd name="T24" fmla="*/ 799 w 1187"/>
                    <a:gd name="T25" fmla="*/ 1695 h 1799"/>
                    <a:gd name="T26" fmla="*/ 766 w 1187"/>
                    <a:gd name="T27" fmla="*/ 1725 h 1799"/>
                    <a:gd name="T28" fmla="*/ 694 w 1187"/>
                    <a:gd name="T29" fmla="*/ 1792 h 1799"/>
                    <a:gd name="T30" fmla="*/ 607 w 1187"/>
                    <a:gd name="T31" fmla="*/ 1770 h 1799"/>
                    <a:gd name="T32" fmla="*/ 597 w 1187"/>
                    <a:gd name="T33" fmla="*/ 1706 h 1799"/>
                    <a:gd name="T34" fmla="*/ 558 w 1187"/>
                    <a:gd name="T35" fmla="*/ 1617 h 1799"/>
                    <a:gd name="T36" fmla="*/ 550 w 1187"/>
                    <a:gd name="T37" fmla="*/ 1541 h 1799"/>
                    <a:gd name="T38" fmla="*/ 539 w 1187"/>
                    <a:gd name="T39" fmla="*/ 1491 h 1799"/>
                    <a:gd name="T40" fmla="*/ 502 w 1187"/>
                    <a:gd name="T41" fmla="*/ 1435 h 1799"/>
                    <a:gd name="T42" fmla="*/ 478 w 1187"/>
                    <a:gd name="T43" fmla="*/ 1362 h 1799"/>
                    <a:gd name="T44" fmla="*/ 511 w 1187"/>
                    <a:gd name="T45" fmla="*/ 1240 h 1799"/>
                    <a:gd name="T46" fmla="*/ 496 w 1187"/>
                    <a:gd name="T47" fmla="*/ 1067 h 1799"/>
                    <a:gd name="T48" fmla="*/ 443 w 1187"/>
                    <a:gd name="T49" fmla="*/ 980 h 1799"/>
                    <a:gd name="T50" fmla="*/ 436 w 1187"/>
                    <a:gd name="T51" fmla="*/ 843 h 1799"/>
                    <a:gd name="T52" fmla="*/ 360 w 1187"/>
                    <a:gd name="T53" fmla="*/ 793 h 1799"/>
                    <a:gd name="T54" fmla="*/ 261 w 1187"/>
                    <a:gd name="T55" fmla="*/ 807 h 1799"/>
                    <a:gd name="T56" fmla="*/ 56 w 1187"/>
                    <a:gd name="T57" fmla="*/ 698 h 1799"/>
                    <a:gd name="T58" fmla="*/ 10 w 1187"/>
                    <a:gd name="T59" fmla="*/ 522 h 1799"/>
                    <a:gd name="T60" fmla="*/ 47 w 1187"/>
                    <a:gd name="T61" fmla="*/ 396 h 1799"/>
                    <a:gd name="T62" fmla="*/ 115 w 1187"/>
                    <a:gd name="T63" fmla="*/ 260 h 1799"/>
                    <a:gd name="T64" fmla="*/ 216 w 1187"/>
                    <a:gd name="T65" fmla="*/ 156 h 1799"/>
                    <a:gd name="T66" fmla="*/ 292 w 1187"/>
                    <a:gd name="T67" fmla="*/ 47 h 1799"/>
                    <a:gd name="T68" fmla="*/ 362 w 1187"/>
                    <a:gd name="T69" fmla="*/ 75 h 1799"/>
                    <a:gd name="T70" fmla="*/ 437 w 1187"/>
                    <a:gd name="T71" fmla="*/ 28 h 1799"/>
                    <a:gd name="T72" fmla="*/ 490 w 1187"/>
                    <a:gd name="T73" fmla="*/ 6 h 1799"/>
                    <a:gd name="T74" fmla="*/ 531 w 1187"/>
                    <a:gd name="T75" fmla="*/ 61 h 1799"/>
                    <a:gd name="T76" fmla="*/ 612 w 1187"/>
                    <a:gd name="T77" fmla="*/ 151 h 1799"/>
                    <a:gd name="T78" fmla="*/ 669 w 1187"/>
                    <a:gd name="T79" fmla="*/ 109 h 1799"/>
                    <a:gd name="T80" fmla="*/ 754 w 1187"/>
                    <a:gd name="T81" fmla="*/ 140 h 1799"/>
                    <a:gd name="T82" fmla="*/ 848 w 1187"/>
                    <a:gd name="T83" fmla="*/ 137 h 1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7" h="1799">
                      <a:moveTo>
                        <a:pt x="887" y="215"/>
                      </a:moveTo>
                      <a:lnTo>
                        <a:pt x="906" y="290"/>
                      </a:lnTo>
                      <a:lnTo>
                        <a:pt x="943" y="405"/>
                      </a:lnTo>
                      <a:lnTo>
                        <a:pt x="1017" y="589"/>
                      </a:lnTo>
                      <a:lnTo>
                        <a:pt x="1044" y="611"/>
                      </a:lnTo>
                      <a:lnTo>
                        <a:pt x="1062" y="664"/>
                      </a:lnTo>
                      <a:lnTo>
                        <a:pt x="1120" y="662"/>
                      </a:lnTo>
                      <a:lnTo>
                        <a:pt x="1159" y="645"/>
                      </a:lnTo>
                      <a:lnTo>
                        <a:pt x="1186" y="645"/>
                      </a:lnTo>
                      <a:lnTo>
                        <a:pt x="1184" y="718"/>
                      </a:lnTo>
                      <a:lnTo>
                        <a:pt x="1174" y="757"/>
                      </a:lnTo>
                      <a:lnTo>
                        <a:pt x="1067" y="919"/>
                      </a:lnTo>
                      <a:lnTo>
                        <a:pt x="970" y="1086"/>
                      </a:lnTo>
                      <a:lnTo>
                        <a:pt x="972" y="1150"/>
                      </a:lnTo>
                      <a:lnTo>
                        <a:pt x="999" y="1198"/>
                      </a:lnTo>
                      <a:lnTo>
                        <a:pt x="986" y="1234"/>
                      </a:lnTo>
                      <a:lnTo>
                        <a:pt x="994" y="1281"/>
                      </a:lnTo>
                      <a:lnTo>
                        <a:pt x="986" y="1318"/>
                      </a:lnTo>
                      <a:lnTo>
                        <a:pt x="962" y="1349"/>
                      </a:lnTo>
                      <a:lnTo>
                        <a:pt x="943" y="1349"/>
                      </a:lnTo>
                      <a:lnTo>
                        <a:pt x="910" y="1402"/>
                      </a:lnTo>
                      <a:lnTo>
                        <a:pt x="881" y="1463"/>
                      </a:lnTo>
                      <a:lnTo>
                        <a:pt x="887" y="1530"/>
                      </a:lnTo>
                      <a:lnTo>
                        <a:pt x="857" y="1561"/>
                      </a:lnTo>
                      <a:lnTo>
                        <a:pt x="830" y="1630"/>
                      </a:lnTo>
                      <a:lnTo>
                        <a:pt x="799" y="1695"/>
                      </a:lnTo>
                      <a:lnTo>
                        <a:pt x="782" y="1720"/>
                      </a:lnTo>
                      <a:lnTo>
                        <a:pt x="766" y="1725"/>
                      </a:lnTo>
                      <a:lnTo>
                        <a:pt x="739" y="1767"/>
                      </a:lnTo>
                      <a:lnTo>
                        <a:pt x="694" y="1792"/>
                      </a:lnTo>
                      <a:lnTo>
                        <a:pt x="638" y="1798"/>
                      </a:lnTo>
                      <a:lnTo>
                        <a:pt x="607" y="1770"/>
                      </a:lnTo>
                      <a:lnTo>
                        <a:pt x="603" y="1742"/>
                      </a:lnTo>
                      <a:lnTo>
                        <a:pt x="597" y="1706"/>
                      </a:lnTo>
                      <a:lnTo>
                        <a:pt x="576" y="1686"/>
                      </a:lnTo>
                      <a:lnTo>
                        <a:pt x="558" y="1617"/>
                      </a:lnTo>
                      <a:lnTo>
                        <a:pt x="552" y="1583"/>
                      </a:lnTo>
                      <a:lnTo>
                        <a:pt x="550" y="1541"/>
                      </a:lnTo>
                      <a:lnTo>
                        <a:pt x="541" y="1510"/>
                      </a:lnTo>
                      <a:lnTo>
                        <a:pt x="539" y="1491"/>
                      </a:lnTo>
                      <a:lnTo>
                        <a:pt x="521" y="1460"/>
                      </a:lnTo>
                      <a:lnTo>
                        <a:pt x="502" y="1435"/>
                      </a:lnTo>
                      <a:lnTo>
                        <a:pt x="488" y="1393"/>
                      </a:lnTo>
                      <a:lnTo>
                        <a:pt x="478" y="1362"/>
                      </a:lnTo>
                      <a:lnTo>
                        <a:pt x="482" y="1312"/>
                      </a:lnTo>
                      <a:lnTo>
                        <a:pt x="511" y="1240"/>
                      </a:lnTo>
                      <a:lnTo>
                        <a:pt x="517" y="1159"/>
                      </a:lnTo>
                      <a:lnTo>
                        <a:pt x="496" y="1067"/>
                      </a:lnTo>
                      <a:lnTo>
                        <a:pt x="465" y="1030"/>
                      </a:lnTo>
                      <a:lnTo>
                        <a:pt x="443" y="980"/>
                      </a:lnTo>
                      <a:lnTo>
                        <a:pt x="451" y="902"/>
                      </a:lnTo>
                      <a:lnTo>
                        <a:pt x="436" y="843"/>
                      </a:lnTo>
                      <a:lnTo>
                        <a:pt x="399" y="838"/>
                      </a:lnTo>
                      <a:lnTo>
                        <a:pt x="360" y="793"/>
                      </a:lnTo>
                      <a:lnTo>
                        <a:pt x="311" y="768"/>
                      </a:lnTo>
                      <a:lnTo>
                        <a:pt x="261" y="807"/>
                      </a:lnTo>
                      <a:lnTo>
                        <a:pt x="128" y="796"/>
                      </a:lnTo>
                      <a:lnTo>
                        <a:pt x="56" y="698"/>
                      </a:lnTo>
                      <a:lnTo>
                        <a:pt x="0" y="567"/>
                      </a:lnTo>
                      <a:lnTo>
                        <a:pt x="10" y="522"/>
                      </a:lnTo>
                      <a:lnTo>
                        <a:pt x="35" y="489"/>
                      </a:lnTo>
                      <a:lnTo>
                        <a:pt x="47" y="396"/>
                      </a:lnTo>
                      <a:lnTo>
                        <a:pt x="64" y="329"/>
                      </a:lnTo>
                      <a:lnTo>
                        <a:pt x="115" y="260"/>
                      </a:lnTo>
                      <a:lnTo>
                        <a:pt x="167" y="229"/>
                      </a:lnTo>
                      <a:lnTo>
                        <a:pt x="216" y="156"/>
                      </a:lnTo>
                      <a:lnTo>
                        <a:pt x="227" y="126"/>
                      </a:lnTo>
                      <a:lnTo>
                        <a:pt x="292" y="47"/>
                      </a:lnTo>
                      <a:lnTo>
                        <a:pt x="332" y="78"/>
                      </a:lnTo>
                      <a:lnTo>
                        <a:pt x="362" y="75"/>
                      </a:lnTo>
                      <a:lnTo>
                        <a:pt x="397" y="34"/>
                      </a:lnTo>
                      <a:lnTo>
                        <a:pt x="437" y="28"/>
                      </a:lnTo>
                      <a:lnTo>
                        <a:pt x="465" y="39"/>
                      </a:lnTo>
                      <a:lnTo>
                        <a:pt x="490" y="6"/>
                      </a:lnTo>
                      <a:lnTo>
                        <a:pt x="523" y="0"/>
                      </a:lnTo>
                      <a:lnTo>
                        <a:pt x="531" y="61"/>
                      </a:lnTo>
                      <a:lnTo>
                        <a:pt x="552" y="106"/>
                      </a:lnTo>
                      <a:lnTo>
                        <a:pt x="612" y="151"/>
                      </a:lnTo>
                      <a:lnTo>
                        <a:pt x="663" y="159"/>
                      </a:lnTo>
                      <a:lnTo>
                        <a:pt x="669" y="109"/>
                      </a:lnTo>
                      <a:lnTo>
                        <a:pt x="708" y="109"/>
                      </a:lnTo>
                      <a:lnTo>
                        <a:pt x="754" y="140"/>
                      </a:lnTo>
                      <a:lnTo>
                        <a:pt x="805" y="156"/>
                      </a:lnTo>
                      <a:lnTo>
                        <a:pt x="848" y="137"/>
                      </a:lnTo>
                      <a:lnTo>
                        <a:pt x="887" y="215"/>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041" name="Group 27">
                  <a:extLst>
                    <a:ext uri="{FF2B5EF4-FFF2-40B4-BE49-F238E27FC236}">
                      <a16:creationId xmlns:a16="http://schemas.microsoft.com/office/drawing/2014/main" id="{7D20CD3D-9A83-4BAE-96FD-73147843A30F}"/>
                    </a:ext>
                  </a:extLst>
                </p:cNvPr>
                <p:cNvGrpSpPr>
                  <a:grpSpLocks/>
                </p:cNvGrpSpPr>
                <p:nvPr/>
              </p:nvGrpSpPr>
              <p:grpSpPr bwMode="auto">
                <a:xfrm>
                  <a:off x="2395" y="617"/>
                  <a:ext cx="526" cy="620"/>
                  <a:chOff x="2395" y="617"/>
                  <a:chExt cx="526" cy="620"/>
                </a:xfrm>
              </p:grpSpPr>
              <p:grpSp>
                <p:nvGrpSpPr>
                  <p:cNvPr id="1044" name="Group 25">
                    <a:extLst>
                      <a:ext uri="{FF2B5EF4-FFF2-40B4-BE49-F238E27FC236}">
                        <a16:creationId xmlns:a16="http://schemas.microsoft.com/office/drawing/2014/main" id="{6C41C20A-F976-4C77-A280-A51BFE79E3BF}"/>
                      </a:ext>
                    </a:extLst>
                  </p:cNvPr>
                  <p:cNvGrpSpPr>
                    <a:grpSpLocks/>
                  </p:cNvGrpSpPr>
                  <p:nvPr/>
                </p:nvGrpSpPr>
                <p:grpSpPr bwMode="auto">
                  <a:xfrm>
                    <a:off x="2603" y="1004"/>
                    <a:ext cx="165" cy="233"/>
                    <a:chOff x="2603" y="1004"/>
                    <a:chExt cx="165" cy="233"/>
                  </a:xfrm>
                </p:grpSpPr>
                <p:sp>
                  <p:nvSpPr>
                    <p:cNvPr id="1046" name="Freeform 23">
                      <a:extLst>
                        <a:ext uri="{FF2B5EF4-FFF2-40B4-BE49-F238E27FC236}">
                          <a16:creationId xmlns:a16="http://schemas.microsoft.com/office/drawing/2014/main" id="{3C9C3D75-F159-4F48-BE38-093A2BA585DF}"/>
                        </a:ext>
                      </a:extLst>
                    </p:cNvPr>
                    <p:cNvSpPr>
                      <a:spLocks/>
                    </p:cNvSpPr>
                    <p:nvPr/>
                  </p:nvSpPr>
                  <p:spPr bwMode="auto">
                    <a:xfrm>
                      <a:off x="2603" y="1089"/>
                      <a:ext cx="78" cy="132"/>
                    </a:xfrm>
                    <a:custGeom>
                      <a:avLst/>
                      <a:gdLst>
                        <a:gd name="T0" fmla="*/ 18 w 78"/>
                        <a:gd name="T1" fmla="*/ 40 h 132"/>
                        <a:gd name="T2" fmla="*/ 24 w 78"/>
                        <a:gd name="T3" fmla="*/ 26 h 132"/>
                        <a:gd name="T4" fmla="*/ 38 w 78"/>
                        <a:gd name="T5" fmla="*/ 26 h 132"/>
                        <a:gd name="T6" fmla="*/ 57 w 78"/>
                        <a:gd name="T7" fmla="*/ 0 h 132"/>
                        <a:gd name="T8" fmla="*/ 63 w 78"/>
                        <a:gd name="T9" fmla="*/ 17 h 132"/>
                        <a:gd name="T10" fmla="*/ 73 w 78"/>
                        <a:gd name="T11" fmla="*/ 17 h 132"/>
                        <a:gd name="T12" fmla="*/ 77 w 78"/>
                        <a:gd name="T13" fmla="*/ 26 h 132"/>
                        <a:gd name="T14" fmla="*/ 71 w 78"/>
                        <a:gd name="T15" fmla="*/ 40 h 132"/>
                        <a:gd name="T16" fmla="*/ 63 w 78"/>
                        <a:gd name="T17" fmla="*/ 46 h 132"/>
                        <a:gd name="T18" fmla="*/ 63 w 78"/>
                        <a:gd name="T19" fmla="*/ 57 h 132"/>
                        <a:gd name="T20" fmla="*/ 61 w 78"/>
                        <a:gd name="T21" fmla="*/ 63 h 132"/>
                        <a:gd name="T22" fmla="*/ 59 w 78"/>
                        <a:gd name="T23" fmla="*/ 71 h 132"/>
                        <a:gd name="T24" fmla="*/ 63 w 78"/>
                        <a:gd name="T25" fmla="*/ 83 h 132"/>
                        <a:gd name="T26" fmla="*/ 57 w 78"/>
                        <a:gd name="T27" fmla="*/ 94 h 132"/>
                        <a:gd name="T28" fmla="*/ 51 w 78"/>
                        <a:gd name="T29" fmla="*/ 100 h 132"/>
                        <a:gd name="T30" fmla="*/ 45 w 78"/>
                        <a:gd name="T31" fmla="*/ 100 h 132"/>
                        <a:gd name="T32" fmla="*/ 43 w 78"/>
                        <a:gd name="T33" fmla="*/ 103 h 132"/>
                        <a:gd name="T34" fmla="*/ 41 w 78"/>
                        <a:gd name="T35" fmla="*/ 111 h 132"/>
                        <a:gd name="T36" fmla="*/ 32 w 78"/>
                        <a:gd name="T37" fmla="*/ 114 h 132"/>
                        <a:gd name="T38" fmla="*/ 30 w 78"/>
                        <a:gd name="T39" fmla="*/ 111 h 132"/>
                        <a:gd name="T40" fmla="*/ 22 w 78"/>
                        <a:gd name="T41" fmla="*/ 120 h 132"/>
                        <a:gd name="T42" fmla="*/ 20 w 78"/>
                        <a:gd name="T43" fmla="*/ 122 h 132"/>
                        <a:gd name="T44" fmla="*/ 10 w 78"/>
                        <a:gd name="T45" fmla="*/ 131 h 132"/>
                        <a:gd name="T46" fmla="*/ 6 w 78"/>
                        <a:gd name="T47" fmla="*/ 131 h 132"/>
                        <a:gd name="T48" fmla="*/ 4 w 78"/>
                        <a:gd name="T49" fmla="*/ 125 h 132"/>
                        <a:gd name="T50" fmla="*/ 2 w 78"/>
                        <a:gd name="T51" fmla="*/ 111 h 132"/>
                        <a:gd name="T52" fmla="*/ 0 w 78"/>
                        <a:gd name="T53" fmla="*/ 108 h 132"/>
                        <a:gd name="T54" fmla="*/ 0 w 78"/>
                        <a:gd name="T55" fmla="*/ 97 h 132"/>
                        <a:gd name="T56" fmla="*/ 6 w 78"/>
                        <a:gd name="T57" fmla="*/ 91 h 132"/>
                        <a:gd name="T58" fmla="*/ 12 w 78"/>
                        <a:gd name="T59" fmla="*/ 85 h 132"/>
                        <a:gd name="T60" fmla="*/ 16 w 78"/>
                        <a:gd name="T61" fmla="*/ 74 h 132"/>
                        <a:gd name="T62" fmla="*/ 22 w 78"/>
                        <a:gd name="T63" fmla="*/ 74 h 132"/>
                        <a:gd name="T64" fmla="*/ 26 w 78"/>
                        <a:gd name="T65" fmla="*/ 77 h 132"/>
                        <a:gd name="T66" fmla="*/ 32 w 78"/>
                        <a:gd name="T67" fmla="*/ 74 h 132"/>
                        <a:gd name="T68" fmla="*/ 26 w 78"/>
                        <a:gd name="T69" fmla="*/ 71 h 132"/>
                        <a:gd name="T70" fmla="*/ 18 w 78"/>
                        <a:gd name="T71" fmla="*/ 4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132">
                          <a:moveTo>
                            <a:pt x="18" y="40"/>
                          </a:moveTo>
                          <a:lnTo>
                            <a:pt x="24" y="26"/>
                          </a:lnTo>
                          <a:lnTo>
                            <a:pt x="38" y="26"/>
                          </a:lnTo>
                          <a:lnTo>
                            <a:pt x="57" y="0"/>
                          </a:lnTo>
                          <a:lnTo>
                            <a:pt x="63" y="17"/>
                          </a:lnTo>
                          <a:lnTo>
                            <a:pt x="73" y="17"/>
                          </a:lnTo>
                          <a:lnTo>
                            <a:pt x="77" y="26"/>
                          </a:lnTo>
                          <a:lnTo>
                            <a:pt x="71" y="40"/>
                          </a:lnTo>
                          <a:lnTo>
                            <a:pt x="63" y="46"/>
                          </a:lnTo>
                          <a:lnTo>
                            <a:pt x="63" y="57"/>
                          </a:lnTo>
                          <a:lnTo>
                            <a:pt x="61" y="63"/>
                          </a:lnTo>
                          <a:lnTo>
                            <a:pt x="59" y="71"/>
                          </a:lnTo>
                          <a:lnTo>
                            <a:pt x="63" y="83"/>
                          </a:lnTo>
                          <a:lnTo>
                            <a:pt x="57" y="94"/>
                          </a:lnTo>
                          <a:lnTo>
                            <a:pt x="51" y="100"/>
                          </a:lnTo>
                          <a:lnTo>
                            <a:pt x="45" y="100"/>
                          </a:lnTo>
                          <a:lnTo>
                            <a:pt x="43" y="103"/>
                          </a:lnTo>
                          <a:lnTo>
                            <a:pt x="41" y="111"/>
                          </a:lnTo>
                          <a:lnTo>
                            <a:pt x="32" y="114"/>
                          </a:lnTo>
                          <a:lnTo>
                            <a:pt x="30" y="111"/>
                          </a:lnTo>
                          <a:lnTo>
                            <a:pt x="22" y="120"/>
                          </a:lnTo>
                          <a:lnTo>
                            <a:pt x="20" y="122"/>
                          </a:lnTo>
                          <a:lnTo>
                            <a:pt x="10" y="131"/>
                          </a:lnTo>
                          <a:lnTo>
                            <a:pt x="6" y="131"/>
                          </a:lnTo>
                          <a:lnTo>
                            <a:pt x="4" y="125"/>
                          </a:lnTo>
                          <a:lnTo>
                            <a:pt x="2" y="111"/>
                          </a:lnTo>
                          <a:lnTo>
                            <a:pt x="0" y="108"/>
                          </a:lnTo>
                          <a:lnTo>
                            <a:pt x="0" y="97"/>
                          </a:lnTo>
                          <a:lnTo>
                            <a:pt x="6" y="91"/>
                          </a:lnTo>
                          <a:lnTo>
                            <a:pt x="12" y="85"/>
                          </a:lnTo>
                          <a:lnTo>
                            <a:pt x="16" y="74"/>
                          </a:lnTo>
                          <a:lnTo>
                            <a:pt x="22" y="74"/>
                          </a:lnTo>
                          <a:lnTo>
                            <a:pt x="26" y="77"/>
                          </a:lnTo>
                          <a:lnTo>
                            <a:pt x="32" y="74"/>
                          </a:lnTo>
                          <a:lnTo>
                            <a:pt x="26" y="71"/>
                          </a:lnTo>
                          <a:lnTo>
                            <a:pt x="18" y="4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7" name="Freeform 24">
                      <a:extLst>
                        <a:ext uri="{FF2B5EF4-FFF2-40B4-BE49-F238E27FC236}">
                          <a16:creationId xmlns:a16="http://schemas.microsoft.com/office/drawing/2014/main" id="{0BF8A3C4-C18C-40B0-9EB8-9BE752382BAD}"/>
                        </a:ext>
                      </a:extLst>
                    </p:cNvPr>
                    <p:cNvSpPr>
                      <a:spLocks/>
                    </p:cNvSpPr>
                    <p:nvPr/>
                  </p:nvSpPr>
                  <p:spPr bwMode="auto">
                    <a:xfrm>
                      <a:off x="2674" y="1004"/>
                      <a:ext cx="94" cy="233"/>
                    </a:xfrm>
                    <a:custGeom>
                      <a:avLst/>
                      <a:gdLst>
                        <a:gd name="T0" fmla="*/ 36 w 94"/>
                        <a:gd name="T1" fmla="*/ 25 h 233"/>
                        <a:gd name="T2" fmla="*/ 57 w 94"/>
                        <a:gd name="T3" fmla="*/ 22 h 233"/>
                        <a:gd name="T4" fmla="*/ 65 w 94"/>
                        <a:gd name="T5" fmla="*/ 14 h 233"/>
                        <a:gd name="T6" fmla="*/ 75 w 94"/>
                        <a:gd name="T7" fmla="*/ 6 h 233"/>
                        <a:gd name="T8" fmla="*/ 93 w 94"/>
                        <a:gd name="T9" fmla="*/ 3 h 233"/>
                        <a:gd name="T10" fmla="*/ 87 w 94"/>
                        <a:gd name="T11" fmla="*/ 22 h 233"/>
                        <a:gd name="T12" fmla="*/ 79 w 94"/>
                        <a:gd name="T13" fmla="*/ 28 h 233"/>
                        <a:gd name="T14" fmla="*/ 67 w 94"/>
                        <a:gd name="T15" fmla="*/ 45 h 233"/>
                        <a:gd name="T16" fmla="*/ 81 w 94"/>
                        <a:gd name="T17" fmla="*/ 45 h 233"/>
                        <a:gd name="T18" fmla="*/ 93 w 94"/>
                        <a:gd name="T19" fmla="*/ 45 h 233"/>
                        <a:gd name="T20" fmla="*/ 85 w 94"/>
                        <a:gd name="T21" fmla="*/ 64 h 233"/>
                        <a:gd name="T22" fmla="*/ 71 w 94"/>
                        <a:gd name="T23" fmla="*/ 73 h 233"/>
                        <a:gd name="T24" fmla="*/ 69 w 94"/>
                        <a:gd name="T25" fmla="*/ 87 h 233"/>
                        <a:gd name="T26" fmla="*/ 81 w 94"/>
                        <a:gd name="T27" fmla="*/ 106 h 233"/>
                        <a:gd name="T28" fmla="*/ 87 w 94"/>
                        <a:gd name="T29" fmla="*/ 126 h 233"/>
                        <a:gd name="T30" fmla="*/ 93 w 94"/>
                        <a:gd name="T31" fmla="*/ 151 h 233"/>
                        <a:gd name="T32" fmla="*/ 89 w 94"/>
                        <a:gd name="T33" fmla="*/ 182 h 233"/>
                        <a:gd name="T34" fmla="*/ 79 w 94"/>
                        <a:gd name="T35" fmla="*/ 196 h 233"/>
                        <a:gd name="T36" fmla="*/ 87 w 94"/>
                        <a:gd name="T37" fmla="*/ 218 h 233"/>
                        <a:gd name="T38" fmla="*/ 65 w 94"/>
                        <a:gd name="T39" fmla="*/ 218 h 233"/>
                        <a:gd name="T40" fmla="*/ 53 w 94"/>
                        <a:gd name="T41" fmla="*/ 215 h 233"/>
                        <a:gd name="T42" fmla="*/ 36 w 94"/>
                        <a:gd name="T43" fmla="*/ 224 h 233"/>
                        <a:gd name="T44" fmla="*/ 26 w 94"/>
                        <a:gd name="T45" fmla="*/ 226 h 233"/>
                        <a:gd name="T46" fmla="*/ 14 w 94"/>
                        <a:gd name="T47" fmla="*/ 229 h 233"/>
                        <a:gd name="T48" fmla="*/ 4 w 94"/>
                        <a:gd name="T49" fmla="*/ 221 h 233"/>
                        <a:gd name="T50" fmla="*/ 0 w 94"/>
                        <a:gd name="T51" fmla="*/ 207 h 233"/>
                        <a:gd name="T52" fmla="*/ 10 w 94"/>
                        <a:gd name="T53" fmla="*/ 193 h 233"/>
                        <a:gd name="T54" fmla="*/ 24 w 94"/>
                        <a:gd name="T55" fmla="*/ 190 h 233"/>
                        <a:gd name="T56" fmla="*/ 16 w 94"/>
                        <a:gd name="T57" fmla="*/ 182 h 233"/>
                        <a:gd name="T58" fmla="*/ 16 w 94"/>
                        <a:gd name="T59" fmla="*/ 168 h 233"/>
                        <a:gd name="T60" fmla="*/ 28 w 94"/>
                        <a:gd name="T61" fmla="*/ 159 h 233"/>
                        <a:gd name="T62" fmla="*/ 38 w 94"/>
                        <a:gd name="T63" fmla="*/ 157 h 233"/>
                        <a:gd name="T64" fmla="*/ 44 w 94"/>
                        <a:gd name="T65" fmla="*/ 131 h 233"/>
                        <a:gd name="T66" fmla="*/ 49 w 94"/>
                        <a:gd name="T67" fmla="*/ 106 h 233"/>
                        <a:gd name="T68" fmla="*/ 40 w 94"/>
                        <a:gd name="T69" fmla="*/ 89 h 233"/>
                        <a:gd name="T70" fmla="*/ 20 w 94"/>
                        <a:gd name="T71" fmla="*/ 84 h 233"/>
                        <a:gd name="T72" fmla="*/ 30 w 94"/>
                        <a:gd name="T73" fmla="*/ 34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233">
                          <a:moveTo>
                            <a:pt x="30" y="34"/>
                          </a:moveTo>
                          <a:lnTo>
                            <a:pt x="36" y="25"/>
                          </a:lnTo>
                          <a:lnTo>
                            <a:pt x="53" y="28"/>
                          </a:lnTo>
                          <a:lnTo>
                            <a:pt x="57" y="22"/>
                          </a:lnTo>
                          <a:lnTo>
                            <a:pt x="61" y="14"/>
                          </a:lnTo>
                          <a:lnTo>
                            <a:pt x="65" y="14"/>
                          </a:lnTo>
                          <a:lnTo>
                            <a:pt x="69" y="11"/>
                          </a:lnTo>
                          <a:lnTo>
                            <a:pt x="75" y="6"/>
                          </a:lnTo>
                          <a:lnTo>
                            <a:pt x="83" y="0"/>
                          </a:lnTo>
                          <a:lnTo>
                            <a:pt x="93" y="3"/>
                          </a:lnTo>
                          <a:lnTo>
                            <a:pt x="91" y="14"/>
                          </a:lnTo>
                          <a:lnTo>
                            <a:pt x="87" y="22"/>
                          </a:lnTo>
                          <a:lnTo>
                            <a:pt x="83" y="25"/>
                          </a:lnTo>
                          <a:lnTo>
                            <a:pt x="79" y="28"/>
                          </a:lnTo>
                          <a:lnTo>
                            <a:pt x="67" y="34"/>
                          </a:lnTo>
                          <a:lnTo>
                            <a:pt x="67" y="45"/>
                          </a:lnTo>
                          <a:lnTo>
                            <a:pt x="69" y="50"/>
                          </a:lnTo>
                          <a:lnTo>
                            <a:pt x="81" y="45"/>
                          </a:lnTo>
                          <a:lnTo>
                            <a:pt x="91" y="39"/>
                          </a:lnTo>
                          <a:lnTo>
                            <a:pt x="93" y="45"/>
                          </a:lnTo>
                          <a:lnTo>
                            <a:pt x="93" y="61"/>
                          </a:lnTo>
                          <a:lnTo>
                            <a:pt x="85" y="64"/>
                          </a:lnTo>
                          <a:lnTo>
                            <a:pt x="77" y="64"/>
                          </a:lnTo>
                          <a:lnTo>
                            <a:pt x="71" y="73"/>
                          </a:lnTo>
                          <a:lnTo>
                            <a:pt x="69" y="78"/>
                          </a:lnTo>
                          <a:lnTo>
                            <a:pt x="69" y="87"/>
                          </a:lnTo>
                          <a:lnTo>
                            <a:pt x="75" y="98"/>
                          </a:lnTo>
                          <a:lnTo>
                            <a:pt x="81" y="106"/>
                          </a:lnTo>
                          <a:lnTo>
                            <a:pt x="85" y="115"/>
                          </a:lnTo>
                          <a:lnTo>
                            <a:pt x="87" y="126"/>
                          </a:lnTo>
                          <a:lnTo>
                            <a:pt x="89" y="137"/>
                          </a:lnTo>
                          <a:lnTo>
                            <a:pt x="93" y="151"/>
                          </a:lnTo>
                          <a:lnTo>
                            <a:pt x="93" y="171"/>
                          </a:lnTo>
                          <a:lnTo>
                            <a:pt x="89" y="182"/>
                          </a:lnTo>
                          <a:lnTo>
                            <a:pt x="81" y="190"/>
                          </a:lnTo>
                          <a:lnTo>
                            <a:pt x="79" y="196"/>
                          </a:lnTo>
                          <a:lnTo>
                            <a:pt x="83" y="207"/>
                          </a:lnTo>
                          <a:lnTo>
                            <a:pt x="87" y="218"/>
                          </a:lnTo>
                          <a:lnTo>
                            <a:pt x="75" y="218"/>
                          </a:lnTo>
                          <a:lnTo>
                            <a:pt x="65" y="218"/>
                          </a:lnTo>
                          <a:lnTo>
                            <a:pt x="61" y="215"/>
                          </a:lnTo>
                          <a:lnTo>
                            <a:pt x="53" y="215"/>
                          </a:lnTo>
                          <a:lnTo>
                            <a:pt x="44" y="218"/>
                          </a:lnTo>
                          <a:lnTo>
                            <a:pt x="36" y="224"/>
                          </a:lnTo>
                          <a:lnTo>
                            <a:pt x="30" y="224"/>
                          </a:lnTo>
                          <a:lnTo>
                            <a:pt x="26" y="226"/>
                          </a:lnTo>
                          <a:lnTo>
                            <a:pt x="16" y="232"/>
                          </a:lnTo>
                          <a:lnTo>
                            <a:pt x="14" y="229"/>
                          </a:lnTo>
                          <a:lnTo>
                            <a:pt x="10" y="224"/>
                          </a:lnTo>
                          <a:lnTo>
                            <a:pt x="4" y="221"/>
                          </a:lnTo>
                          <a:lnTo>
                            <a:pt x="0" y="218"/>
                          </a:lnTo>
                          <a:lnTo>
                            <a:pt x="0" y="207"/>
                          </a:lnTo>
                          <a:lnTo>
                            <a:pt x="4" y="193"/>
                          </a:lnTo>
                          <a:lnTo>
                            <a:pt x="10" y="193"/>
                          </a:lnTo>
                          <a:lnTo>
                            <a:pt x="16" y="190"/>
                          </a:lnTo>
                          <a:lnTo>
                            <a:pt x="24" y="190"/>
                          </a:lnTo>
                          <a:lnTo>
                            <a:pt x="24" y="187"/>
                          </a:lnTo>
                          <a:lnTo>
                            <a:pt x="16" y="182"/>
                          </a:lnTo>
                          <a:lnTo>
                            <a:pt x="16" y="173"/>
                          </a:lnTo>
                          <a:lnTo>
                            <a:pt x="16" y="168"/>
                          </a:lnTo>
                          <a:lnTo>
                            <a:pt x="24" y="162"/>
                          </a:lnTo>
                          <a:lnTo>
                            <a:pt x="28" y="159"/>
                          </a:lnTo>
                          <a:lnTo>
                            <a:pt x="32" y="157"/>
                          </a:lnTo>
                          <a:lnTo>
                            <a:pt x="38" y="157"/>
                          </a:lnTo>
                          <a:lnTo>
                            <a:pt x="42" y="154"/>
                          </a:lnTo>
                          <a:lnTo>
                            <a:pt x="44" y="131"/>
                          </a:lnTo>
                          <a:lnTo>
                            <a:pt x="49" y="115"/>
                          </a:lnTo>
                          <a:lnTo>
                            <a:pt x="49" y="106"/>
                          </a:lnTo>
                          <a:lnTo>
                            <a:pt x="36" y="103"/>
                          </a:lnTo>
                          <a:lnTo>
                            <a:pt x="40" y="89"/>
                          </a:lnTo>
                          <a:lnTo>
                            <a:pt x="30" y="81"/>
                          </a:lnTo>
                          <a:lnTo>
                            <a:pt x="20" y="84"/>
                          </a:lnTo>
                          <a:lnTo>
                            <a:pt x="32" y="64"/>
                          </a:lnTo>
                          <a:lnTo>
                            <a:pt x="30" y="3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45" name="Freeform 26">
                    <a:extLst>
                      <a:ext uri="{FF2B5EF4-FFF2-40B4-BE49-F238E27FC236}">
                        <a16:creationId xmlns:a16="http://schemas.microsoft.com/office/drawing/2014/main" id="{CCEC7F27-FCC8-4513-AD35-48092D956146}"/>
                      </a:ext>
                    </a:extLst>
                  </p:cNvPr>
                  <p:cNvSpPr>
                    <a:spLocks/>
                  </p:cNvSpPr>
                  <p:nvPr/>
                </p:nvSpPr>
                <p:spPr bwMode="auto">
                  <a:xfrm>
                    <a:off x="2395" y="617"/>
                    <a:ext cx="526" cy="390"/>
                  </a:xfrm>
                  <a:custGeom>
                    <a:avLst/>
                    <a:gdLst>
                      <a:gd name="T0" fmla="*/ 33 w 526"/>
                      <a:gd name="T1" fmla="*/ 381 h 390"/>
                      <a:gd name="T2" fmla="*/ 53 w 526"/>
                      <a:gd name="T3" fmla="*/ 353 h 390"/>
                      <a:gd name="T4" fmla="*/ 64 w 526"/>
                      <a:gd name="T5" fmla="*/ 344 h 390"/>
                      <a:gd name="T6" fmla="*/ 82 w 526"/>
                      <a:gd name="T7" fmla="*/ 336 h 390"/>
                      <a:gd name="T8" fmla="*/ 95 w 526"/>
                      <a:gd name="T9" fmla="*/ 336 h 390"/>
                      <a:gd name="T10" fmla="*/ 107 w 526"/>
                      <a:gd name="T11" fmla="*/ 325 h 390"/>
                      <a:gd name="T12" fmla="*/ 121 w 526"/>
                      <a:gd name="T13" fmla="*/ 308 h 390"/>
                      <a:gd name="T14" fmla="*/ 134 w 526"/>
                      <a:gd name="T15" fmla="*/ 299 h 390"/>
                      <a:gd name="T16" fmla="*/ 148 w 526"/>
                      <a:gd name="T17" fmla="*/ 291 h 390"/>
                      <a:gd name="T18" fmla="*/ 163 w 526"/>
                      <a:gd name="T19" fmla="*/ 280 h 390"/>
                      <a:gd name="T20" fmla="*/ 183 w 526"/>
                      <a:gd name="T21" fmla="*/ 274 h 390"/>
                      <a:gd name="T22" fmla="*/ 214 w 526"/>
                      <a:gd name="T23" fmla="*/ 280 h 390"/>
                      <a:gd name="T24" fmla="*/ 239 w 526"/>
                      <a:gd name="T25" fmla="*/ 269 h 390"/>
                      <a:gd name="T26" fmla="*/ 253 w 526"/>
                      <a:gd name="T27" fmla="*/ 241 h 390"/>
                      <a:gd name="T28" fmla="*/ 270 w 526"/>
                      <a:gd name="T29" fmla="*/ 218 h 390"/>
                      <a:gd name="T30" fmla="*/ 282 w 526"/>
                      <a:gd name="T31" fmla="*/ 199 h 390"/>
                      <a:gd name="T32" fmla="*/ 292 w 526"/>
                      <a:gd name="T33" fmla="*/ 182 h 390"/>
                      <a:gd name="T34" fmla="*/ 315 w 526"/>
                      <a:gd name="T35" fmla="*/ 165 h 390"/>
                      <a:gd name="T36" fmla="*/ 311 w 526"/>
                      <a:gd name="T37" fmla="*/ 188 h 390"/>
                      <a:gd name="T38" fmla="*/ 329 w 526"/>
                      <a:gd name="T39" fmla="*/ 199 h 390"/>
                      <a:gd name="T40" fmla="*/ 344 w 526"/>
                      <a:gd name="T41" fmla="*/ 190 h 390"/>
                      <a:gd name="T42" fmla="*/ 350 w 526"/>
                      <a:gd name="T43" fmla="*/ 174 h 390"/>
                      <a:gd name="T44" fmla="*/ 356 w 526"/>
                      <a:gd name="T45" fmla="*/ 157 h 390"/>
                      <a:gd name="T46" fmla="*/ 366 w 526"/>
                      <a:gd name="T47" fmla="*/ 140 h 390"/>
                      <a:gd name="T48" fmla="*/ 395 w 526"/>
                      <a:gd name="T49" fmla="*/ 140 h 390"/>
                      <a:gd name="T50" fmla="*/ 424 w 526"/>
                      <a:gd name="T51" fmla="*/ 112 h 390"/>
                      <a:gd name="T52" fmla="*/ 453 w 526"/>
                      <a:gd name="T53" fmla="*/ 92 h 390"/>
                      <a:gd name="T54" fmla="*/ 484 w 526"/>
                      <a:gd name="T55" fmla="*/ 45 h 390"/>
                      <a:gd name="T56" fmla="*/ 511 w 526"/>
                      <a:gd name="T57" fmla="*/ 22 h 390"/>
                      <a:gd name="T58" fmla="*/ 502 w 526"/>
                      <a:gd name="T59" fmla="*/ 0 h 390"/>
                      <a:gd name="T60" fmla="*/ 455 w 526"/>
                      <a:gd name="T61" fmla="*/ 14 h 390"/>
                      <a:gd name="T62" fmla="*/ 424 w 526"/>
                      <a:gd name="T63" fmla="*/ 28 h 390"/>
                      <a:gd name="T64" fmla="*/ 391 w 526"/>
                      <a:gd name="T65" fmla="*/ 36 h 390"/>
                      <a:gd name="T66" fmla="*/ 350 w 526"/>
                      <a:gd name="T67" fmla="*/ 59 h 390"/>
                      <a:gd name="T68" fmla="*/ 315 w 526"/>
                      <a:gd name="T69" fmla="*/ 73 h 390"/>
                      <a:gd name="T70" fmla="*/ 278 w 526"/>
                      <a:gd name="T71" fmla="*/ 92 h 390"/>
                      <a:gd name="T72" fmla="*/ 253 w 526"/>
                      <a:gd name="T73" fmla="*/ 120 h 390"/>
                      <a:gd name="T74" fmla="*/ 231 w 526"/>
                      <a:gd name="T75" fmla="*/ 140 h 390"/>
                      <a:gd name="T76" fmla="*/ 189 w 526"/>
                      <a:gd name="T77" fmla="*/ 174 h 390"/>
                      <a:gd name="T78" fmla="*/ 146 w 526"/>
                      <a:gd name="T79" fmla="*/ 215 h 390"/>
                      <a:gd name="T80" fmla="*/ 109 w 526"/>
                      <a:gd name="T81" fmla="*/ 246 h 390"/>
                      <a:gd name="T82" fmla="*/ 80 w 526"/>
                      <a:gd name="T83" fmla="*/ 288 h 390"/>
                      <a:gd name="T84" fmla="*/ 49 w 526"/>
                      <a:gd name="T85" fmla="*/ 316 h 390"/>
                      <a:gd name="T86" fmla="*/ 0 w 526"/>
                      <a:gd name="T87" fmla="*/ 389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6" h="390">
                        <a:moveTo>
                          <a:pt x="0" y="389"/>
                        </a:moveTo>
                        <a:lnTo>
                          <a:pt x="33" y="381"/>
                        </a:lnTo>
                        <a:lnTo>
                          <a:pt x="45" y="364"/>
                        </a:lnTo>
                        <a:lnTo>
                          <a:pt x="53" y="353"/>
                        </a:lnTo>
                        <a:lnTo>
                          <a:pt x="56" y="344"/>
                        </a:lnTo>
                        <a:lnTo>
                          <a:pt x="64" y="344"/>
                        </a:lnTo>
                        <a:lnTo>
                          <a:pt x="72" y="336"/>
                        </a:lnTo>
                        <a:lnTo>
                          <a:pt x="82" y="336"/>
                        </a:lnTo>
                        <a:lnTo>
                          <a:pt x="88" y="336"/>
                        </a:lnTo>
                        <a:lnTo>
                          <a:pt x="95" y="336"/>
                        </a:lnTo>
                        <a:lnTo>
                          <a:pt x="99" y="336"/>
                        </a:lnTo>
                        <a:lnTo>
                          <a:pt x="107" y="325"/>
                        </a:lnTo>
                        <a:lnTo>
                          <a:pt x="111" y="316"/>
                        </a:lnTo>
                        <a:lnTo>
                          <a:pt x="121" y="308"/>
                        </a:lnTo>
                        <a:lnTo>
                          <a:pt x="128" y="305"/>
                        </a:lnTo>
                        <a:lnTo>
                          <a:pt x="134" y="299"/>
                        </a:lnTo>
                        <a:lnTo>
                          <a:pt x="142" y="297"/>
                        </a:lnTo>
                        <a:lnTo>
                          <a:pt x="148" y="291"/>
                        </a:lnTo>
                        <a:lnTo>
                          <a:pt x="156" y="285"/>
                        </a:lnTo>
                        <a:lnTo>
                          <a:pt x="163" y="280"/>
                        </a:lnTo>
                        <a:lnTo>
                          <a:pt x="173" y="271"/>
                        </a:lnTo>
                        <a:lnTo>
                          <a:pt x="183" y="274"/>
                        </a:lnTo>
                        <a:lnTo>
                          <a:pt x="198" y="280"/>
                        </a:lnTo>
                        <a:lnTo>
                          <a:pt x="214" y="280"/>
                        </a:lnTo>
                        <a:lnTo>
                          <a:pt x="231" y="271"/>
                        </a:lnTo>
                        <a:lnTo>
                          <a:pt x="239" y="269"/>
                        </a:lnTo>
                        <a:lnTo>
                          <a:pt x="245" y="252"/>
                        </a:lnTo>
                        <a:lnTo>
                          <a:pt x="253" y="241"/>
                        </a:lnTo>
                        <a:lnTo>
                          <a:pt x="266" y="227"/>
                        </a:lnTo>
                        <a:lnTo>
                          <a:pt x="270" y="218"/>
                        </a:lnTo>
                        <a:lnTo>
                          <a:pt x="270" y="207"/>
                        </a:lnTo>
                        <a:lnTo>
                          <a:pt x="282" y="199"/>
                        </a:lnTo>
                        <a:lnTo>
                          <a:pt x="288" y="190"/>
                        </a:lnTo>
                        <a:lnTo>
                          <a:pt x="292" y="182"/>
                        </a:lnTo>
                        <a:lnTo>
                          <a:pt x="296" y="182"/>
                        </a:lnTo>
                        <a:lnTo>
                          <a:pt x="315" y="165"/>
                        </a:lnTo>
                        <a:lnTo>
                          <a:pt x="315" y="182"/>
                        </a:lnTo>
                        <a:lnTo>
                          <a:pt x="311" y="188"/>
                        </a:lnTo>
                        <a:lnTo>
                          <a:pt x="315" y="196"/>
                        </a:lnTo>
                        <a:lnTo>
                          <a:pt x="329" y="199"/>
                        </a:lnTo>
                        <a:lnTo>
                          <a:pt x="336" y="199"/>
                        </a:lnTo>
                        <a:lnTo>
                          <a:pt x="344" y="190"/>
                        </a:lnTo>
                        <a:lnTo>
                          <a:pt x="350" y="182"/>
                        </a:lnTo>
                        <a:lnTo>
                          <a:pt x="350" y="174"/>
                        </a:lnTo>
                        <a:lnTo>
                          <a:pt x="356" y="165"/>
                        </a:lnTo>
                        <a:lnTo>
                          <a:pt x="356" y="157"/>
                        </a:lnTo>
                        <a:lnTo>
                          <a:pt x="362" y="146"/>
                        </a:lnTo>
                        <a:lnTo>
                          <a:pt x="366" y="140"/>
                        </a:lnTo>
                        <a:lnTo>
                          <a:pt x="375" y="140"/>
                        </a:lnTo>
                        <a:lnTo>
                          <a:pt x="395" y="140"/>
                        </a:lnTo>
                        <a:lnTo>
                          <a:pt x="410" y="129"/>
                        </a:lnTo>
                        <a:lnTo>
                          <a:pt x="424" y="112"/>
                        </a:lnTo>
                        <a:lnTo>
                          <a:pt x="439" y="106"/>
                        </a:lnTo>
                        <a:lnTo>
                          <a:pt x="453" y="92"/>
                        </a:lnTo>
                        <a:lnTo>
                          <a:pt x="463" y="70"/>
                        </a:lnTo>
                        <a:lnTo>
                          <a:pt x="484" y="45"/>
                        </a:lnTo>
                        <a:lnTo>
                          <a:pt x="498" y="34"/>
                        </a:lnTo>
                        <a:lnTo>
                          <a:pt x="511" y="22"/>
                        </a:lnTo>
                        <a:lnTo>
                          <a:pt x="525" y="8"/>
                        </a:lnTo>
                        <a:lnTo>
                          <a:pt x="502" y="0"/>
                        </a:lnTo>
                        <a:lnTo>
                          <a:pt x="478" y="0"/>
                        </a:lnTo>
                        <a:lnTo>
                          <a:pt x="455" y="14"/>
                        </a:lnTo>
                        <a:lnTo>
                          <a:pt x="443" y="22"/>
                        </a:lnTo>
                        <a:lnTo>
                          <a:pt x="424" y="28"/>
                        </a:lnTo>
                        <a:lnTo>
                          <a:pt x="403" y="31"/>
                        </a:lnTo>
                        <a:lnTo>
                          <a:pt x="391" y="36"/>
                        </a:lnTo>
                        <a:lnTo>
                          <a:pt x="366" y="50"/>
                        </a:lnTo>
                        <a:lnTo>
                          <a:pt x="350" y="59"/>
                        </a:lnTo>
                        <a:lnTo>
                          <a:pt x="334" y="67"/>
                        </a:lnTo>
                        <a:lnTo>
                          <a:pt x="315" y="73"/>
                        </a:lnTo>
                        <a:lnTo>
                          <a:pt x="296" y="81"/>
                        </a:lnTo>
                        <a:lnTo>
                          <a:pt x="278" y="92"/>
                        </a:lnTo>
                        <a:lnTo>
                          <a:pt x="264" y="106"/>
                        </a:lnTo>
                        <a:lnTo>
                          <a:pt x="253" y="120"/>
                        </a:lnTo>
                        <a:lnTo>
                          <a:pt x="241" y="132"/>
                        </a:lnTo>
                        <a:lnTo>
                          <a:pt x="231" y="140"/>
                        </a:lnTo>
                        <a:lnTo>
                          <a:pt x="210" y="157"/>
                        </a:lnTo>
                        <a:lnTo>
                          <a:pt x="189" y="174"/>
                        </a:lnTo>
                        <a:lnTo>
                          <a:pt x="163" y="190"/>
                        </a:lnTo>
                        <a:lnTo>
                          <a:pt x="146" y="215"/>
                        </a:lnTo>
                        <a:lnTo>
                          <a:pt x="126" y="235"/>
                        </a:lnTo>
                        <a:lnTo>
                          <a:pt x="109" y="246"/>
                        </a:lnTo>
                        <a:lnTo>
                          <a:pt x="91" y="271"/>
                        </a:lnTo>
                        <a:lnTo>
                          <a:pt x="80" y="288"/>
                        </a:lnTo>
                        <a:lnTo>
                          <a:pt x="64" y="305"/>
                        </a:lnTo>
                        <a:lnTo>
                          <a:pt x="49" y="316"/>
                        </a:lnTo>
                        <a:lnTo>
                          <a:pt x="33" y="327"/>
                        </a:lnTo>
                        <a:lnTo>
                          <a:pt x="0" y="389"/>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42" name="Freeform 28">
                  <a:extLst>
                    <a:ext uri="{FF2B5EF4-FFF2-40B4-BE49-F238E27FC236}">
                      <a16:creationId xmlns:a16="http://schemas.microsoft.com/office/drawing/2014/main" id="{952A2BF3-FB8F-4608-A6E2-8100C5875EF1}"/>
                    </a:ext>
                  </a:extLst>
                </p:cNvPr>
                <p:cNvSpPr>
                  <a:spLocks/>
                </p:cNvSpPr>
                <p:nvPr/>
              </p:nvSpPr>
              <p:spPr bwMode="auto">
                <a:xfrm>
                  <a:off x="3324" y="2815"/>
                  <a:ext cx="158" cy="378"/>
                </a:xfrm>
                <a:custGeom>
                  <a:avLst/>
                  <a:gdLst>
                    <a:gd name="T0" fmla="*/ 29 w 158"/>
                    <a:gd name="T1" fmla="*/ 117 h 378"/>
                    <a:gd name="T2" fmla="*/ 26 w 158"/>
                    <a:gd name="T3" fmla="*/ 193 h 378"/>
                    <a:gd name="T4" fmla="*/ 12 w 158"/>
                    <a:gd name="T5" fmla="*/ 240 h 378"/>
                    <a:gd name="T6" fmla="*/ 0 w 158"/>
                    <a:gd name="T7" fmla="*/ 285 h 378"/>
                    <a:gd name="T8" fmla="*/ 0 w 158"/>
                    <a:gd name="T9" fmla="*/ 318 h 378"/>
                    <a:gd name="T10" fmla="*/ 4 w 158"/>
                    <a:gd name="T11" fmla="*/ 346 h 378"/>
                    <a:gd name="T12" fmla="*/ 18 w 158"/>
                    <a:gd name="T13" fmla="*/ 371 h 378"/>
                    <a:gd name="T14" fmla="*/ 29 w 158"/>
                    <a:gd name="T15" fmla="*/ 374 h 378"/>
                    <a:gd name="T16" fmla="*/ 39 w 158"/>
                    <a:gd name="T17" fmla="*/ 374 h 378"/>
                    <a:gd name="T18" fmla="*/ 51 w 158"/>
                    <a:gd name="T19" fmla="*/ 377 h 378"/>
                    <a:gd name="T20" fmla="*/ 57 w 158"/>
                    <a:gd name="T21" fmla="*/ 357 h 378"/>
                    <a:gd name="T22" fmla="*/ 63 w 158"/>
                    <a:gd name="T23" fmla="*/ 307 h 378"/>
                    <a:gd name="T24" fmla="*/ 80 w 158"/>
                    <a:gd name="T25" fmla="*/ 274 h 378"/>
                    <a:gd name="T26" fmla="*/ 84 w 158"/>
                    <a:gd name="T27" fmla="*/ 223 h 378"/>
                    <a:gd name="T28" fmla="*/ 92 w 158"/>
                    <a:gd name="T29" fmla="*/ 204 h 378"/>
                    <a:gd name="T30" fmla="*/ 100 w 158"/>
                    <a:gd name="T31" fmla="*/ 190 h 378"/>
                    <a:gd name="T32" fmla="*/ 106 w 158"/>
                    <a:gd name="T33" fmla="*/ 154 h 378"/>
                    <a:gd name="T34" fmla="*/ 118 w 158"/>
                    <a:gd name="T35" fmla="*/ 131 h 378"/>
                    <a:gd name="T36" fmla="*/ 126 w 158"/>
                    <a:gd name="T37" fmla="*/ 114 h 378"/>
                    <a:gd name="T38" fmla="*/ 133 w 158"/>
                    <a:gd name="T39" fmla="*/ 101 h 378"/>
                    <a:gd name="T40" fmla="*/ 133 w 158"/>
                    <a:gd name="T41" fmla="*/ 92 h 378"/>
                    <a:gd name="T42" fmla="*/ 151 w 158"/>
                    <a:gd name="T43" fmla="*/ 73 h 378"/>
                    <a:gd name="T44" fmla="*/ 153 w 158"/>
                    <a:gd name="T45" fmla="*/ 42 h 378"/>
                    <a:gd name="T46" fmla="*/ 157 w 158"/>
                    <a:gd name="T47" fmla="*/ 22 h 378"/>
                    <a:gd name="T48" fmla="*/ 141 w 158"/>
                    <a:gd name="T49" fmla="*/ 14 h 378"/>
                    <a:gd name="T50" fmla="*/ 131 w 158"/>
                    <a:gd name="T51" fmla="*/ 0 h 378"/>
                    <a:gd name="T52" fmla="*/ 118 w 158"/>
                    <a:gd name="T53" fmla="*/ 14 h 378"/>
                    <a:gd name="T54" fmla="*/ 106 w 158"/>
                    <a:gd name="T55" fmla="*/ 47 h 378"/>
                    <a:gd name="T56" fmla="*/ 92 w 158"/>
                    <a:gd name="T57" fmla="*/ 70 h 378"/>
                    <a:gd name="T58" fmla="*/ 80 w 158"/>
                    <a:gd name="T59" fmla="*/ 89 h 378"/>
                    <a:gd name="T60" fmla="*/ 75 w 158"/>
                    <a:gd name="T61" fmla="*/ 89 h 378"/>
                    <a:gd name="T62" fmla="*/ 63 w 158"/>
                    <a:gd name="T63" fmla="*/ 101 h 378"/>
                    <a:gd name="T64" fmla="*/ 57 w 158"/>
                    <a:gd name="T65" fmla="*/ 112 h 378"/>
                    <a:gd name="T66" fmla="*/ 29 w 158"/>
                    <a:gd name="T67" fmla="*/ 117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378">
                      <a:moveTo>
                        <a:pt x="29" y="117"/>
                      </a:moveTo>
                      <a:lnTo>
                        <a:pt x="26" y="193"/>
                      </a:lnTo>
                      <a:lnTo>
                        <a:pt x="12" y="240"/>
                      </a:lnTo>
                      <a:lnTo>
                        <a:pt x="0" y="285"/>
                      </a:lnTo>
                      <a:lnTo>
                        <a:pt x="0" y="318"/>
                      </a:lnTo>
                      <a:lnTo>
                        <a:pt x="4" y="346"/>
                      </a:lnTo>
                      <a:lnTo>
                        <a:pt x="18" y="371"/>
                      </a:lnTo>
                      <a:lnTo>
                        <a:pt x="29" y="374"/>
                      </a:lnTo>
                      <a:lnTo>
                        <a:pt x="39" y="374"/>
                      </a:lnTo>
                      <a:lnTo>
                        <a:pt x="51" y="377"/>
                      </a:lnTo>
                      <a:lnTo>
                        <a:pt x="57" y="357"/>
                      </a:lnTo>
                      <a:lnTo>
                        <a:pt x="63" y="307"/>
                      </a:lnTo>
                      <a:lnTo>
                        <a:pt x="80" y="274"/>
                      </a:lnTo>
                      <a:lnTo>
                        <a:pt x="84" y="223"/>
                      </a:lnTo>
                      <a:lnTo>
                        <a:pt x="92" y="204"/>
                      </a:lnTo>
                      <a:lnTo>
                        <a:pt x="100" y="190"/>
                      </a:lnTo>
                      <a:lnTo>
                        <a:pt x="106" y="154"/>
                      </a:lnTo>
                      <a:lnTo>
                        <a:pt x="118" y="131"/>
                      </a:lnTo>
                      <a:lnTo>
                        <a:pt x="126" y="114"/>
                      </a:lnTo>
                      <a:lnTo>
                        <a:pt x="133" y="101"/>
                      </a:lnTo>
                      <a:lnTo>
                        <a:pt x="133" y="92"/>
                      </a:lnTo>
                      <a:lnTo>
                        <a:pt x="151" y="73"/>
                      </a:lnTo>
                      <a:lnTo>
                        <a:pt x="153" y="42"/>
                      </a:lnTo>
                      <a:lnTo>
                        <a:pt x="157" y="22"/>
                      </a:lnTo>
                      <a:lnTo>
                        <a:pt x="141" y="14"/>
                      </a:lnTo>
                      <a:lnTo>
                        <a:pt x="131" y="0"/>
                      </a:lnTo>
                      <a:lnTo>
                        <a:pt x="118" y="14"/>
                      </a:lnTo>
                      <a:lnTo>
                        <a:pt x="106" y="47"/>
                      </a:lnTo>
                      <a:lnTo>
                        <a:pt x="92" y="70"/>
                      </a:lnTo>
                      <a:lnTo>
                        <a:pt x="80" y="89"/>
                      </a:lnTo>
                      <a:lnTo>
                        <a:pt x="75" y="89"/>
                      </a:lnTo>
                      <a:lnTo>
                        <a:pt x="63" y="101"/>
                      </a:lnTo>
                      <a:lnTo>
                        <a:pt x="57" y="112"/>
                      </a:lnTo>
                      <a:lnTo>
                        <a:pt x="29" y="117"/>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 name="Freeform 29">
                  <a:extLst>
                    <a:ext uri="{FF2B5EF4-FFF2-40B4-BE49-F238E27FC236}">
                      <a16:creationId xmlns:a16="http://schemas.microsoft.com/office/drawing/2014/main" id="{5EF30709-EF48-4E1C-A351-7737B4E43A86}"/>
                    </a:ext>
                  </a:extLst>
                </p:cNvPr>
                <p:cNvSpPr>
                  <a:spLocks/>
                </p:cNvSpPr>
                <p:nvPr/>
              </p:nvSpPr>
              <p:spPr bwMode="auto">
                <a:xfrm>
                  <a:off x="2575" y="655"/>
                  <a:ext cx="2126" cy="1789"/>
                </a:xfrm>
                <a:custGeom>
                  <a:avLst/>
                  <a:gdLst>
                    <a:gd name="T0" fmla="*/ 124 w 2126"/>
                    <a:gd name="T1" fmla="*/ 750 h 1789"/>
                    <a:gd name="T2" fmla="*/ 142 w 2126"/>
                    <a:gd name="T3" fmla="*/ 619 h 1789"/>
                    <a:gd name="T4" fmla="*/ 214 w 2126"/>
                    <a:gd name="T5" fmla="*/ 544 h 1789"/>
                    <a:gd name="T6" fmla="*/ 296 w 2126"/>
                    <a:gd name="T7" fmla="*/ 508 h 1789"/>
                    <a:gd name="T8" fmla="*/ 319 w 2126"/>
                    <a:gd name="T9" fmla="*/ 432 h 1789"/>
                    <a:gd name="T10" fmla="*/ 424 w 2126"/>
                    <a:gd name="T11" fmla="*/ 365 h 1789"/>
                    <a:gd name="T12" fmla="*/ 492 w 2126"/>
                    <a:gd name="T13" fmla="*/ 271 h 1789"/>
                    <a:gd name="T14" fmla="*/ 461 w 2126"/>
                    <a:gd name="T15" fmla="*/ 223 h 1789"/>
                    <a:gd name="T16" fmla="*/ 467 w 2126"/>
                    <a:gd name="T17" fmla="*/ 179 h 1789"/>
                    <a:gd name="T18" fmla="*/ 399 w 2126"/>
                    <a:gd name="T19" fmla="*/ 243 h 1789"/>
                    <a:gd name="T20" fmla="*/ 377 w 2126"/>
                    <a:gd name="T21" fmla="*/ 371 h 1789"/>
                    <a:gd name="T22" fmla="*/ 331 w 2126"/>
                    <a:gd name="T23" fmla="*/ 410 h 1789"/>
                    <a:gd name="T24" fmla="*/ 307 w 2126"/>
                    <a:gd name="T25" fmla="*/ 343 h 1789"/>
                    <a:gd name="T26" fmla="*/ 243 w 2126"/>
                    <a:gd name="T27" fmla="*/ 374 h 1789"/>
                    <a:gd name="T28" fmla="*/ 226 w 2126"/>
                    <a:gd name="T29" fmla="*/ 324 h 1789"/>
                    <a:gd name="T30" fmla="*/ 227 w 2126"/>
                    <a:gd name="T31" fmla="*/ 273 h 1789"/>
                    <a:gd name="T32" fmla="*/ 296 w 2126"/>
                    <a:gd name="T33" fmla="*/ 240 h 1789"/>
                    <a:gd name="T34" fmla="*/ 340 w 2126"/>
                    <a:gd name="T35" fmla="*/ 153 h 1789"/>
                    <a:gd name="T36" fmla="*/ 412 w 2126"/>
                    <a:gd name="T37" fmla="*/ 53 h 1789"/>
                    <a:gd name="T38" fmla="*/ 511 w 2126"/>
                    <a:gd name="T39" fmla="*/ 25 h 1789"/>
                    <a:gd name="T40" fmla="*/ 642 w 2126"/>
                    <a:gd name="T41" fmla="*/ 103 h 1789"/>
                    <a:gd name="T42" fmla="*/ 595 w 2126"/>
                    <a:gd name="T43" fmla="*/ 223 h 1789"/>
                    <a:gd name="T44" fmla="*/ 642 w 2126"/>
                    <a:gd name="T45" fmla="*/ 285 h 1789"/>
                    <a:gd name="T46" fmla="*/ 682 w 2126"/>
                    <a:gd name="T47" fmla="*/ 215 h 1789"/>
                    <a:gd name="T48" fmla="*/ 859 w 2126"/>
                    <a:gd name="T49" fmla="*/ 187 h 1789"/>
                    <a:gd name="T50" fmla="*/ 1073 w 2126"/>
                    <a:gd name="T51" fmla="*/ 33 h 1789"/>
                    <a:gd name="T52" fmla="*/ 1406 w 2126"/>
                    <a:gd name="T53" fmla="*/ 103 h 1789"/>
                    <a:gd name="T54" fmla="*/ 2004 w 2126"/>
                    <a:gd name="T55" fmla="*/ 226 h 1789"/>
                    <a:gd name="T56" fmla="*/ 2057 w 2126"/>
                    <a:gd name="T57" fmla="*/ 298 h 1789"/>
                    <a:gd name="T58" fmla="*/ 2076 w 2126"/>
                    <a:gd name="T59" fmla="*/ 541 h 1789"/>
                    <a:gd name="T60" fmla="*/ 1901 w 2126"/>
                    <a:gd name="T61" fmla="*/ 346 h 1789"/>
                    <a:gd name="T62" fmla="*/ 1763 w 2126"/>
                    <a:gd name="T63" fmla="*/ 435 h 1789"/>
                    <a:gd name="T64" fmla="*/ 1954 w 2126"/>
                    <a:gd name="T65" fmla="*/ 775 h 1789"/>
                    <a:gd name="T66" fmla="*/ 1876 w 2126"/>
                    <a:gd name="T67" fmla="*/ 920 h 1789"/>
                    <a:gd name="T68" fmla="*/ 2003 w 2126"/>
                    <a:gd name="T69" fmla="*/ 1252 h 1789"/>
                    <a:gd name="T70" fmla="*/ 1874 w 2126"/>
                    <a:gd name="T71" fmla="*/ 1425 h 1789"/>
                    <a:gd name="T72" fmla="*/ 1841 w 2126"/>
                    <a:gd name="T73" fmla="*/ 1559 h 1789"/>
                    <a:gd name="T74" fmla="*/ 1833 w 2126"/>
                    <a:gd name="T75" fmla="*/ 1690 h 1789"/>
                    <a:gd name="T76" fmla="*/ 1789 w 2126"/>
                    <a:gd name="T77" fmla="*/ 1685 h 1789"/>
                    <a:gd name="T78" fmla="*/ 1658 w 2126"/>
                    <a:gd name="T79" fmla="*/ 1411 h 1789"/>
                    <a:gd name="T80" fmla="*/ 1472 w 2126"/>
                    <a:gd name="T81" fmla="*/ 1403 h 1789"/>
                    <a:gd name="T82" fmla="*/ 1359 w 2126"/>
                    <a:gd name="T83" fmla="*/ 1562 h 1789"/>
                    <a:gd name="T84" fmla="*/ 1128 w 2126"/>
                    <a:gd name="T85" fmla="*/ 1213 h 1789"/>
                    <a:gd name="T86" fmla="*/ 822 w 2126"/>
                    <a:gd name="T87" fmla="*/ 1091 h 1789"/>
                    <a:gd name="T88" fmla="*/ 1054 w 2126"/>
                    <a:gd name="T89" fmla="*/ 1308 h 1789"/>
                    <a:gd name="T90" fmla="*/ 784 w 2126"/>
                    <a:gd name="T91" fmla="*/ 1503 h 1789"/>
                    <a:gd name="T92" fmla="*/ 714 w 2126"/>
                    <a:gd name="T93" fmla="*/ 1319 h 1789"/>
                    <a:gd name="T94" fmla="*/ 601 w 2126"/>
                    <a:gd name="T95" fmla="*/ 1105 h 1789"/>
                    <a:gd name="T96" fmla="*/ 537 w 2126"/>
                    <a:gd name="T97" fmla="*/ 946 h 1789"/>
                    <a:gd name="T98" fmla="*/ 505 w 2126"/>
                    <a:gd name="T99" fmla="*/ 873 h 1789"/>
                    <a:gd name="T100" fmla="*/ 465 w 2126"/>
                    <a:gd name="T101" fmla="*/ 831 h 1789"/>
                    <a:gd name="T102" fmla="*/ 449 w 2126"/>
                    <a:gd name="T103" fmla="*/ 909 h 1789"/>
                    <a:gd name="T104" fmla="*/ 393 w 2126"/>
                    <a:gd name="T105" fmla="*/ 787 h 1789"/>
                    <a:gd name="T106" fmla="*/ 329 w 2126"/>
                    <a:gd name="T107" fmla="*/ 742 h 1789"/>
                    <a:gd name="T108" fmla="*/ 397 w 2126"/>
                    <a:gd name="T109" fmla="*/ 848 h 1789"/>
                    <a:gd name="T110" fmla="*/ 367 w 2126"/>
                    <a:gd name="T111" fmla="*/ 873 h 1789"/>
                    <a:gd name="T112" fmla="*/ 313 w 2126"/>
                    <a:gd name="T113" fmla="*/ 803 h 1789"/>
                    <a:gd name="T114" fmla="*/ 251 w 2126"/>
                    <a:gd name="T115" fmla="*/ 753 h 1789"/>
                    <a:gd name="T116" fmla="*/ 169 w 2126"/>
                    <a:gd name="T117" fmla="*/ 817 h 1789"/>
                    <a:gd name="T118" fmla="*/ 152 w 2126"/>
                    <a:gd name="T119" fmla="*/ 890 h 1789"/>
                    <a:gd name="T120" fmla="*/ 95 w 2126"/>
                    <a:gd name="T121" fmla="*/ 943 h 1789"/>
                    <a:gd name="T122" fmla="*/ 12 w 2126"/>
                    <a:gd name="T123" fmla="*/ 909 h 17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26" h="1789">
                      <a:moveTo>
                        <a:pt x="0" y="803"/>
                      </a:moveTo>
                      <a:lnTo>
                        <a:pt x="19" y="778"/>
                      </a:lnTo>
                      <a:lnTo>
                        <a:pt x="31" y="759"/>
                      </a:lnTo>
                      <a:lnTo>
                        <a:pt x="56" y="759"/>
                      </a:lnTo>
                      <a:lnTo>
                        <a:pt x="84" y="764"/>
                      </a:lnTo>
                      <a:lnTo>
                        <a:pt x="103" y="753"/>
                      </a:lnTo>
                      <a:lnTo>
                        <a:pt x="124" y="750"/>
                      </a:lnTo>
                      <a:lnTo>
                        <a:pt x="126" y="717"/>
                      </a:lnTo>
                      <a:lnTo>
                        <a:pt x="138" y="695"/>
                      </a:lnTo>
                      <a:lnTo>
                        <a:pt x="109" y="669"/>
                      </a:lnTo>
                      <a:lnTo>
                        <a:pt x="105" y="650"/>
                      </a:lnTo>
                      <a:lnTo>
                        <a:pt x="107" y="622"/>
                      </a:lnTo>
                      <a:lnTo>
                        <a:pt x="128" y="622"/>
                      </a:lnTo>
                      <a:lnTo>
                        <a:pt x="142" y="619"/>
                      </a:lnTo>
                      <a:lnTo>
                        <a:pt x="144" y="622"/>
                      </a:lnTo>
                      <a:lnTo>
                        <a:pt x="159" y="605"/>
                      </a:lnTo>
                      <a:lnTo>
                        <a:pt x="175" y="597"/>
                      </a:lnTo>
                      <a:lnTo>
                        <a:pt x="181" y="597"/>
                      </a:lnTo>
                      <a:lnTo>
                        <a:pt x="191" y="580"/>
                      </a:lnTo>
                      <a:lnTo>
                        <a:pt x="202" y="575"/>
                      </a:lnTo>
                      <a:lnTo>
                        <a:pt x="214" y="544"/>
                      </a:lnTo>
                      <a:lnTo>
                        <a:pt x="222" y="552"/>
                      </a:lnTo>
                      <a:lnTo>
                        <a:pt x="237" y="533"/>
                      </a:lnTo>
                      <a:lnTo>
                        <a:pt x="239" y="533"/>
                      </a:lnTo>
                      <a:lnTo>
                        <a:pt x="259" y="510"/>
                      </a:lnTo>
                      <a:lnTo>
                        <a:pt x="270" y="508"/>
                      </a:lnTo>
                      <a:lnTo>
                        <a:pt x="286" y="508"/>
                      </a:lnTo>
                      <a:lnTo>
                        <a:pt x="296" y="508"/>
                      </a:lnTo>
                      <a:lnTo>
                        <a:pt x="288" y="480"/>
                      </a:lnTo>
                      <a:lnTo>
                        <a:pt x="284" y="457"/>
                      </a:lnTo>
                      <a:lnTo>
                        <a:pt x="280" y="410"/>
                      </a:lnTo>
                      <a:lnTo>
                        <a:pt x="303" y="407"/>
                      </a:lnTo>
                      <a:lnTo>
                        <a:pt x="315" y="399"/>
                      </a:lnTo>
                      <a:lnTo>
                        <a:pt x="309" y="418"/>
                      </a:lnTo>
                      <a:lnTo>
                        <a:pt x="319" y="432"/>
                      </a:lnTo>
                      <a:lnTo>
                        <a:pt x="329" y="449"/>
                      </a:lnTo>
                      <a:lnTo>
                        <a:pt x="334" y="460"/>
                      </a:lnTo>
                      <a:lnTo>
                        <a:pt x="362" y="457"/>
                      </a:lnTo>
                      <a:lnTo>
                        <a:pt x="385" y="416"/>
                      </a:lnTo>
                      <a:lnTo>
                        <a:pt x="402" y="396"/>
                      </a:lnTo>
                      <a:lnTo>
                        <a:pt x="412" y="382"/>
                      </a:lnTo>
                      <a:lnTo>
                        <a:pt x="424" y="365"/>
                      </a:lnTo>
                      <a:lnTo>
                        <a:pt x="435" y="343"/>
                      </a:lnTo>
                      <a:lnTo>
                        <a:pt x="445" y="351"/>
                      </a:lnTo>
                      <a:lnTo>
                        <a:pt x="445" y="338"/>
                      </a:lnTo>
                      <a:lnTo>
                        <a:pt x="451" y="329"/>
                      </a:lnTo>
                      <a:lnTo>
                        <a:pt x="469" y="335"/>
                      </a:lnTo>
                      <a:lnTo>
                        <a:pt x="498" y="371"/>
                      </a:lnTo>
                      <a:lnTo>
                        <a:pt x="492" y="271"/>
                      </a:lnTo>
                      <a:lnTo>
                        <a:pt x="467" y="315"/>
                      </a:lnTo>
                      <a:lnTo>
                        <a:pt x="447" y="312"/>
                      </a:lnTo>
                      <a:lnTo>
                        <a:pt x="441" y="285"/>
                      </a:lnTo>
                      <a:lnTo>
                        <a:pt x="441" y="271"/>
                      </a:lnTo>
                      <a:lnTo>
                        <a:pt x="435" y="262"/>
                      </a:lnTo>
                      <a:lnTo>
                        <a:pt x="451" y="240"/>
                      </a:lnTo>
                      <a:lnTo>
                        <a:pt x="461" y="223"/>
                      </a:lnTo>
                      <a:lnTo>
                        <a:pt x="470" y="218"/>
                      </a:lnTo>
                      <a:lnTo>
                        <a:pt x="478" y="215"/>
                      </a:lnTo>
                      <a:lnTo>
                        <a:pt x="484" y="201"/>
                      </a:lnTo>
                      <a:lnTo>
                        <a:pt x="492" y="198"/>
                      </a:lnTo>
                      <a:lnTo>
                        <a:pt x="502" y="198"/>
                      </a:lnTo>
                      <a:lnTo>
                        <a:pt x="484" y="173"/>
                      </a:lnTo>
                      <a:lnTo>
                        <a:pt x="467" y="179"/>
                      </a:lnTo>
                      <a:lnTo>
                        <a:pt x="455" y="179"/>
                      </a:lnTo>
                      <a:lnTo>
                        <a:pt x="445" y="170"/>
                      </a:lnTo>
                      <a:lnTo>
                        <a:pt x="445" y="187"/>
                      </a:lnTo>
                      <a:lnTo>
                        <a:pt x="435" y="204"/>
                      </a:lnTo>
                      <a:lnTo>
                        <a:pt x="422" y="232"/>
                      </a:lnTo>
                      <a:lnTo>
                        <a:pt x="408" y="243"/>
                      </a:lnTo>
                      <a:lnTo>
                        <a:pt x="399" y="243"/>
                      </a:lnTo>
                      <a:lnTo>
                        <a:pt x="395" y="262"/>
                      </a:lnTo>
                      <a:lnTo>
                        <a:pt x="395" y="271"/>
                      </a:lnTo>
                      <a:lnTo>
                        <a:pt x="387" y="279"/>
                      </a:lnTo>
                      <a:lnTo>
                        <a:pt x="397" y="312"/>
                      </a:lnTo>
                      <a:lnTo>
                        <a:pt x="402" y="329"/>
                      </a:lnTo>
                      <a:lnTo>
                        <a:pt x="391" y="354"/>
                      </a:lnTo>
                      <a:lnTo>
                        <a:pt x="377" y="371"/>
                      </a:lnTo>
                      <a:lnTo>
                        <a:pt x="373" y="396"/>
                      </a:lnTo>
                      <a:lnTo>
                        <a:pt x="366" y="416"/>
                      </a:lnTo>
                      <a:lnTo>
                        <a:pt x="358" y="416"/>
                      </a:lnTo>
                      <a:lnTo>
                        <a:pt x="346" y="418"/>
                      </a:lnTo>
                      <a:lnTo>
                        <a:pt x="334" y="427"/>
                      </a:lnTo>
                      <a:lnTo>
                        <a:pt x="331" y="424"/>
                      </a:lnTo>
                      <a:lnTo>
                        <a:pt x="331" y="410"/>
                      </a:lnTo>
                      <a:lnTo>
                        <a:pt x="329" y="388"/>
                      </a:lnTo>
                      <a:lnTo>
                        <a:pt x="319" y="388"/>
                      </a:lnTo>
                      <a:lnTo>
                        <a:pt x="313" y="374"/>
                      </a:lnTo>
                      <a:lnTo>
                        <a:pt x="315" y="354"/>
                      </a:lnTo>
                      <a:lnTo>
                        <a:pt x="317" y="343"/>
                      </a:lnTo>
                      <a:lnTo>
                        <a:pt x="315" y="338"/>
                      </a:lnTo>
                      <a:lnTo>
                        <a:pt x="307" y="343"/>
                      </a:lnTo>
                      <a:lnTo>
                        <a:pt x="303" y="343"/>
                      </a:lnTo>
                      <a:lnTo>
                        <a:pt x="297" y="340"/>
                      </a:lnTo>
                      <a:lnTo>
                        <a:pt x="294" y="338"/>
                      </a:lnTo>
                      <a:lnTo>
                        <a:pt x="284" y="349"/>
                      </a:lnTo>
                      <a:lnTo>
                        <a:pt x="274" y="363"/>
                      </a:lnTo>
                      <a:lnTo>
                        <a:pt x="264" y="377"/>
                      </a:lnTo>
                      <a:lnTo>
                        <a:pt x="243" y="374"/>
                      </a:lnTo>
                      <a:lnTo>
                        <a:pt x="229" y="371"/>
                      </a:lnTo>
                      <a:lnTo>
                        <a:pt x="220" y="357"/>
                      </a:lnTo>
                      <a:lnTo>
                        <a:pt x="220" y="349"/>
                      </a:lnTo>
                      <a:lnTo>
                        <a:pt x="226" y="338"/>
                      </a:lnTo>
                      <a:lnTo>
                        <a:pt x="233" y="329"/>
                      </a:lnTo>
                      <a:lnTo>
                        <a:pt x="239" y="318"/>
                      </a:lnTo>
                      <a:lnTo>
                        <a:pt x="226" y="324"/>
                      </a:lnTo>
                      <a:lnTo>
                        <a:pt x="220" y="310"/>
                      </a:lnTo>
                      <a:lnTo>
                        <a:pt x="220" y="301"/>
                      </a:lnTo>
                      <a:lnTo>
                        <a:pt x="239" y="298"/>
                      </a:lnTo>
                      <a:lnTo>
                        <a:pt x="257" y="296"/>
                      </a:lnTo>
                      <a:lnTo>
                        <a:pt x="245" y="287"/>
                      </a:lnTo>
                      <a:lnTo>
                        <a:pt x="227" y="290"/>
                      </a:lnTo>
                      <a:lnTo>
                        <a:pt x="227" y="273"/>
                      </a:lnTo>
                      <a:lnTo>
                        <a:pt x="235" y="262"/>
                      </a:lnTo>
                      <a:lnTo>
                        <a:pt x="253" y="251"/>
                      </a:lnTo>
                      <a:lnTo>
                        <a:pt x="259" y="240"/>
                      </a:lnTo>
                      <a:lnTo>
                        <a:pt x="264" y="234"/>
                      </a:lnTo>
                      <a:lnTo>
                        <a:pt x="278" y="232"/>
                      </a:lnTo>
                      <a:lnTo>
                        <a:pt x="290" y="234"/>
                      </a:lnTo>
                      <a:lnTo>
                        <a:pt x="296" y="240"/>
                      </a:lnTo>
                      <a:lnTo>
                        <a:pt x="305" y="232"/>
                      </a:lnTo>
                      <a:lnTo>
                        <a:pt x="296" y="229"/>
                      </a:lnTo>
                      <a:lnTo>
                        <a:pt x="296" y="206"/>
                      </a:lnTo>
                      <a:lnTo>
                        <a:pt x="321" y="181"/>
                      </a:lnTo>
                      <a:lnTo>
                        <a:pt x="334" y="165"/>
                      </a:lnTo>
                      <a:lnTo>
                        <a:pt x="342" y="162"/>
                      </a:lnTo>
                      <a:lnTo>
                        <a:pt x="340" y="153"/>
                      </a:lnTo>
                      <a:lnTo>
                        <a:pt x="352" y="137"/>
                      </a:lnTo>
                      <a:lnTo>
                        <a:pt x="366" y="112"/>
                      </a:lnTo>
                      <a:lnTo>
                        <a:pt x="381" y="100"/>
                      </a:lnTo>
                      <a:lnTo>
                        <a:pt x="369" y="89"/>
                      </a:lnTo>
                      <a:lnTo>
                        <a:pt x="401" y="64"/>
                      </a:lnTo>
                      <a:lnTo>
                        <a:pt x="414" y="67"/>
                      </a:lnTo>
                      <a:lnTo>
                        <a:pt x="412" y="53"/>
                      </a:lnTo>
                      <a:lnTo>
                        <a:pt x="439" y="50"/>
                      </a:lnTo>
                      <a:lnTo>
                        <a:pt x="490" y="6"/>
                      </a:lnTo>
                      <a:lnTo>
                        <a:pt x="498" y="0"/>
                      </a:lnTo>
                      <a:lnTo>
                        <a:pt x="488" y="33"/>
                      </a:lnTo>
                      <a:lnTo>
                        <a:pt x="500" y="17"/>
                      </a:lnTo>
                      <a:lnTo>
                        <a:pt x="513" y="11"/>
                      </a:lnTo>
                      <a:lnTo>
                        <a:pt x="511" y="25"/>
                      </a:lnTo>
                      <a:lnTo>
                        <a:pt x="550" y="8"/>
                      </a:lnTo>
                      <a:lnTo>
                        <a:pt x="568" y="22"/>
                      </a:lnTo>
                      <a:lnTo>
                        <a:pt x="542" y="36"/>
                      </a:lnTo>
                      <a:lnTo>
                        <a:pt x="552" y="53"/>
                      </a:lnTo>
                      <a:lnTo>
                        <a:pt x="589" y="50"/>
                      </a:lnTo>
                      <a:lnTo>
                        <a:pt x="645" y="75"/>
                      </a:lnTo>
                      <a:lnTo>
                        <a:pt x="642" y="103"/>
                      </a:lnTo>
                      <a:lnTo>
                        <a:pt x="618" y="128"/>
                      </a:lnTo>
                      <a:lnTo>
                        <a:pt x="583" y="142"/>
                      </a:lnTo>
                      <a:lnTo>
                        <a:pt x="577" y="170"/>
                      </a:lnTo>
                      <a:lnTo>
                        <a:pt x="579" y="198"/>
                      </a:lnTo>
                      <a:lnTo>
                        <a:pt x="589" y="204"/>
                      </a:lnTo>
                      <a:lnTo>
                        <a:pt x="591" y="218"/>
                      </a:lnTo>
                      <a:lnTo>
                        <a:pt x="595" y="223"/>
                      </a:lnTo>
                      <a:lnTo>
                        <a:pt x="603" y="229"/>
                      </a:lnTo>
                      <a:lnTo>
                        <a:pt x="605" y="245"/>
                      </a:lnTo>
                      <a:lnTo>
                        <a:pt x="616" y="265"/>
                      </a:lnTo>
                      <a:lnTo>
                        <a:pt x="616" y="273"/>
                      </a:lnTo>
                      <a:lnTo>
                        <a:pt x="628" y="273"/>
                      </a:lnTo>
                      <a:lnTo>
                        <a:pt x="632" y="279"/>
                      </a:lnTo>
                      <a:lnTo>
                        <a:pt x="642" y="285"/>
                      </a:lnTo>
                      <a:lnTo>
                        <a:pt x="647" y="276"/>
                      </a:lnTo>
                      <a:lnTo>
                        <a:pt x="653" y="262"/>
                      </a:lnTo>
                      <a:lnTo>
                        <a:pt x="657" y="254"/>
                      </a:lnTo>
                      <a:lnTo>
                        <a:pt x="667" y="259"/>
                      </a:lnTo>
                      <a:lnTo>
                        <a:pt x="679" y="240"/>
                      </a:lnTo>
                      <a:lnTo>
                        <a:pt x="679" y="226"/>
                      </a:lnTo>
                      <a:lnTo>
                        <a:pt x="682" y="215"/>
                      </a:lnTo>
                      <a:lnTo>
                        <a:pt x="684" y="206"/>
                      </a:lnTo>
                      <a:lnTo>
                        <a:pt x="708" y="198"/>
                      </a:lnTo>
                      <a:lnTo>
                        <a:pt x="727" y="190"/>
                      </a:lnTo>
                      <a:lnTo>
                        <a:pt x="752" y="179"/>
                      </a:lnTo>
                      <a:lnTo>
                        <a:pt x="782" y="187"/>
                      </a:lnTo>
                      <a:lnTo>
                        <a:pt x="811" y="187"/>
                      </a:lnTo>
                      <a:lnTo>
                        <a:pt x="859" y="187"/>
                      </a:lnTo>
                      <a:lnTo>
                        <a:pt x="867" y="120"/>
                      </a:lnTo>
                      <a:lnTo>
                        <a:pt x="894" y="123"/>
                      </a:lnTo>
                      <a:lnTo>
                        <a:pt x="914" y="173"/>
                      </a:lnTo>
                      <a:lnTo>
                        <a:pt x="918" y="131"/>
                      </a:lnTo>
                      <a:lnTo>
                        <a:pt x="1007" y="8"/>
                      </a:lnTo>
                      <a:lnTo>
                        <a:pt x="1042" y="8"/>
                      </a:lnTo>
                      <a:lnTo>
                        <a:pt x="1073" y="33"/>
                      </a:lnTo>
                      <a:lnTo>
                        <a:pt x="1114" y="31"/>
                      </a:lnTo>
                      <a:lnTo>
                        <a:pt x="1168" y="75"/>
                      </a:lnTo>
                      <a:lnTo>
                        <a:pt x="1231" y="100"/>
                      </a:lnTo>
                      <a:lnTo>
                        <a:pt x="1275" y="95"/>
                      </a:lnTo>
                      <a:lnTo>
                        <a:pt x="1334" y="123"/>
                      </a:lnTo>
                      <a:lnTo>
                        <a:pt x="1382" y="123"/>
                      </a:lnTo>
                      <a:lnTo>
                        <a:pt x="1406" y="103"/>
                      </a:lnTo>
                      <a:lnTo>
                        <a:pt x="1460" y="103"/>
                      </a:lnTo>
                      <a:lnTo>
                        <a:pt x="1489" y="126"/>
                      </a:lnTo>
                      <a:lnTo>
                        <a:pt x="1563" y="126"/>
                      </a:lnTo>
                      <a:lnTo>
                        <a:pt x="1625" y="162"/>
                      </a:lnTo>
                      <a:lnTo>
                        <a:pt x="1736" y="156"/>
                      </a:lnTo>
                      <a:lnTo>
                        <a:pt x="1917" y="173"/>
                      </a:lnTo>
                      <a:lnTo>
                        <a:pt x="2004" y="226"/>
                      </a:lnTo>
                      <a:lnTo>
                        <a:pt x="2078" y="259"/>
                      </a:lnTo>
                      <a:lnTo>
                        <a:pt x="2125" y="287"/>
                      </a:lnTo>
                      <a:lnTo>
                        <a:pt x="2111" y="296"/>
                      </a:lnTo>
                      <a:lnTo>
                        <a:pt x="2078" y="273"/>
                      </a:lnTo>
                      <a:lnTo>
                        <a:pt x="2003" y="265"/>
                      </a:lnTo>
                      <a:lnTo>
                        <a:pt x="2024" y="287"/>
                      </a:lnTo>
                      <a:lnTo>
                        <a:pt x="2057" y="298"/>
                      </a:lnTo>
                      <a:lnTo>
                        <a:pt x="2047" y="335"/>
                      </a:lnTo>
                      <a:lnTo>
                        <a:pt x="2012" y="357"/>
                      </a:lnTo>
                      <a:lnTo>
                        <a:pt x="2001" y="393"/>
                      </a:lnTo>
                      <a:lnTo>
                        <a:pt x="2047" y="427"/>
                      </a:lnTo>
                      <a:lnTo>
                        <a:pt x="2080" y="471"/>
                      </a:lnTo>
                      <a:lnTo>
                        <a:pt x="2098" y="536"/>
                      </a:lnTo>
                      <a:lnTo>
                        <a:pt x="2076" y="541"/>
                      </a:lnTo>
                      <a:lnTo>
                        <a:pt x="2030" y="522"/>
                      </a:lnTo>
                      <a:lnTo>
                        <a:pt x="1981" y="474"/>
                      </a:lnTo>
                      <a:lnTo>
                        <a:pt x="1962" y="449"/>
                      </a:lnTo>
                      <a:lnTo>
                        <a:pt x="1950" y="416"/>
                      </a:lnTo>
                      <a:lnTo>
                        <a:pt x="1938" y="365"/>
                      </a:lnTo>
                      <a:lnTo>
                        <a:pt x="1919" y="349"/>
                      </a:lnTo>
                      <a:lnTo>
                        <a:pt x="1901" y="346"/>
                      </a:lnTo>
                      <a:lnTo>
                        <a:pt x="1886" y="351"/>
                      </a:lnTo>
                      <a:lnTo>
                        <a:pt x="1903" y="391"/>
                      </a:lnTo>
                      <a:lnTo>
                        <a:pt x="1857" y="396"/>
                      </a:lnTo>
                      <a:lnTo>
                        <a:pt x="1835" y="377"/>
                      </a:lnTo>
                      <a:lnTo>
                        <a:pt x="1794" y="388"/>
                      </a:lnTo>
                      <a:lnTo>
                        <a:pt x="1763" y="418"/>
                      </a:lnTo>
                      <a:lnTo>
                        <a:pt x="1763" y="435"/>
                      </a:lnTo>
                      <a:lnTo>
                        <a:pt x="1775" y="463"/>
                      </a:lnTo>
                      <a:lnTo>
                        <a:pt x="1824" y="471"/>
                      </a:lnTo>
                      <a:lnTo>
                        <a:pt x="1863" y="505"/>
                      </a:lnTo>
                      <a:lnTo>
                        <a:pt x="1929" y="597"/>
                      </a:lnTo>
                      <a:lnTo>
                        <a:pt x="1956" y="658"/>
                      </a:lnTo>
                      <a:lnTo>
                        <a:pt x="1960" y="722"/>
                      </a:lnTo>
                      <a:lnTo>
                        <a:pt x="1954" y="775"/>
                      </a:lnTo>
                      <a:lnTo>
                        <a:pt x="1938" y="775"/>
                      </a:lnTo>
                      <a:lnTo>
                        <a:pt x="1921" y="756"/>
                      </a:lnTo>
                      <a:lnTo>
                        <a:pt x="1896" y="781"/>
                      </a:lnTo>
                      <a:lnTo>
                        <a:pt x="1870" y="803"/>
                      </a:lnTo>
                      <a:lnTo>
                        <a:pt x="1866" y="840"/>
                      </a:lnTo>
                      <a:lnTo>
                        <a:pt x="1894" y="884"/>
                      </a:lnTo>
                      <a:lnTo>
                        <a:pt x="1876" y="920"/>
                      </a:lnTo>
                      <a:lnTo>
                        <a:pt x="1870" y="982"/>
                      </a:lnTo>
                      <a:lnTo>
                        <a:pt x="1903" y="1021"/>
                      </a:lnTo>
                      <a:lnTo>
                        <a:pt x="1940" y="1032"/>
                      </a:lnTo>
                      <a:lnTo>
                        <a:pt x="1979" y="1074"/>
                      </a:lnTo>
                      <a:lnTo>
                        <a:pt x="2012" y="1130"/>
                      </a:lnTo>
                      <a:lnTo>
                        <a:pt x="2014" y="1213"/>
                      </a:lnTo>
                      <a:lnTo>
                        <a:pt x="2003" y="1252"/>
                      </a:lnTo>
                      <a:lnTo>
                        <a:pt x="1968" y="1286"/>
                      </a:lnTo>
                      <a:lnTo>
                        <a:pt x="1925" y="1303"/>
                      </a:lnTo>
                      <a:lnTo>
                        <a:pt x="1898" y="1328"/>
                      </a:lnTo>
                      <a:lnTo>
                        <a:pt x="1882" y="1314"/>
                      </a:lnTo>
                      <a:lnTo>
                        <a:pt x="1868" y="1328"/>
                      </a:lnTo>
                      <a:lnTo>
                        <a:pt x="1864" y="1389"/>
                      </a:lnTo>
                      <a:lnTo>
                        <a:pt x="1874" y="1425"/>
                      </a:lnTo>
                      <a:lnTo>
                        <a:pt x="1917" y="1467"/>
                      </a:lnTo>
                      <a:lnTo>
                        <a:pt x="1934" y="1509"/>
                      </a:lnTo>
                      <a:lnTo>
                        <a:pt x="1948" y="1531"/>
                      </a:lnTo>
                      <a:lnTo>
                        <a:pt x="1944" y="1576"/>
                      </a:lnTo>
                      <a:lnTo>
                        <a:pt x="1917" y="1612"/>
                      </a:lnTo>
                      <a:lnTo>
                        <a:pt x="1888" y="1612"/>
                      </a:lnTo>
                      <a:lnTo>
                        <a:pt x="1841" y="1559"/>
                      </a:lnTo>
                      <a:lnTo>
                        <a:pt x="1808" y="1540"/>
                      </a:lnTo>
                      <a:lnTo>
                        <a:pt x="1794" y="1529"/>
                      </a:lnTo>
                      <a:lnTo>
                        <a:pt x="1781" y="1556"/>
                      </a:lnTo>
                      <a:lnTo>
                        <a:pt x="1785" y="1596"/>
                      </a:lnTo>
                      <a:lnTo>
                        <a:pt x="1796" y="1626"/>
                      </a:lnTo>
                      <a:lnTo>
                        <a:pt x="1804" y="1674"/>
                      </a:lnTo>
                      <a:lnTo>
                        <a:pt x="1833" y="1690"/>
                      </a:lnTo>
                      <a:lnTo>
                        <a:pt x="1824" y="1715"/>
                      </a:lnTo>
                      <a:lnTo>
                        <a:pt x="1826" y="1752"/>
                      </a:lnTo>
                      <a:lnTo>
                        <a:pt x="1835" y="1788"/>
                      </a:lnTo>
                      <a:lnTo>
                        <a:pt x="1816" y="1785"/>
                      </a:lnTo>
                      <a:lnTo>
                        <a:pt x="1794" y="1743"/>
                      </a:lnTo>
                      <a:lnTo>
                        <a:pt x="1796" y="1699"/>
                      </a:lnTo>
                      <a:lnTo>
                        <a:pt x="1789" y="1685"/>
                      </a:lnTo>
                      <a:lnTo>
                        <a:pt x="1781" y="1635"/>
                      </a:lnTo>
                      <a:lnTo>
                        <a:pt x="1771" y="1621"/>
                      </a:lnTo>
                      <a:lnTo>
                        <a:pt x="1767" y="1551"/>
                      </a:lnTo>
                      <a:lnTo>
                        <a:pt x="1754" y="1509"/>
                      </a:lnTo>
                      <a:lnTo>
                        <a:pt x="1730" y="1470"/>
                      </a:lnTo>
                      <a:lnTo>
                        <a:pt x="1688" y="1448"/>
                      </a:lnTo>
                      <a:lnTo>
                        <a:pt x="1658" y="1411"/>
                      </a:lnTo>
                      <a:lnTo>
                        <a:pt x="1647" y="1384"/>
                      </a:lnTo>
                      <a:lnTo>
                        <a:pt x="1625" y="1353"/>
                      </a:lnTo>
                      <a:lnTo>
                        <a:pt x="1592" y="1283"/>
                      </a:lnTo>
                      <a:lnTo>
                        <a:pt x="1563" y="1289"/>
                      </a:lnTo>
                      <a:lnTo>
                        <a:pt x="1524" y="1322"/>
                      </a:lnTo>
                      <a:lnTo>
                        <a:pt x="1507" y="1350"/>
                      </a:lnTo>
                      <a:lnTo>
                        <a:pt x="1472" y="1403"/>
                      </a:lnTo>
                      <a:lnTo>
                        <a:pt x="1446" y="1459"/>
                      </a:lnTo>
                      <a:lnTo>
                        <a:pt x="1437" y="1478"/>
                      </a:lnTo>
                      <a:lnTo>
                        <a:pt x="1446" y="1543"/>
                      </a:lnTo>
                      <a:lnTo>
                        <a:pt x="1445" y="1607"/>
                      </a:lnTo>
                      <a:lnTo>
                        <a:pt x="1413" y="1651"/>
                      </a:lnTo>
                      <a:lnTo>
                        <a:pt x="1396" y="1654"/>
                      </a:lnTo>
                      <a:lnTo>
                        <a:pt x="1359" y="1562"/>
                      </a:lnTo>
                      <a:lnTo>
                        <a:pt x="1330" y="1498"/>
                      </a:lnTo>
                      <a:lnTo>
                        <a:pt x="1272" y="1375"/>
                      </a:lnTo>
                      <a:lnTo>
                        <a:pt x="1270" y="1328"/>
                      </a:lnTo>
                      <a:lnTo>
                        <a:pt x="1256" y="1305"/>
                      </a:lnTo>
                      <a:lnTo>
                        <a:pt x="1246" y="1336"/>
                      </a:lnTo>
                      <a:lnTo>
                        <a:pt x="1196" y="1266"/>
                      </a:lnTo>
                      <a:lnTo>
                        <a:pt x="1128" y="1213"/>
                      </a:lnTo>
                      <a:lnTo>
                        <a:pt x="1085" y="1225"/>
                      </a:lnTo>
                      <a:lnTo>
                        <a:pt x="1023" y="1219"/>
                      </a:lnTo>
                      <a:lnTo>
                        <a:pt x="993" y="1180"/>
                      </a:lnTo>
                      <a:lnTo>
                        <a:pt x="960" y="1185"/>
                      </a:lnTo>
                      <a:lnTo>
                        <a:pt x="914" y="1169"/>
                      </a:lnTo>
                      <a:lnTo>
                        <a:pt x="817" y="1038"/>
                      </a:lnTo>
                      <a:lnTo>
                        <a:pt x="822" y="1091"/>
                      </a:lnTo>
                      <a:lnTo>
                        <a:pt x="852" y="1166"/>
                      </a:lnTo>
                      <a:lnTo>
                        <a:pt x="885" y="1219"/>
                      </a:lnTo>
                      <a:lnTo>
                        <a:pt x="920" y="1247"/>
                      </a:lnTo>
                      <a:lnTo>
                        <a:pt x="958" y="1225"/>
                      </a:lnTo>
                      <a:lnTo>
                        <a:pt x="990" y="1225"/>
                      </a:lnTo>
                      <a:lnTo>
                        <a:pt x="1030" y="1272"/>
                      </a:lnTo>
                      <a:lnTo>
                        <a:pt x="1054" y="1308"/>
                      </a:lnTo>
                      <a:lnTo>
                        <a:pt x="1050" y="1331"/>
                      </a:lnTo>
                      <a:lnTo>
                        <a:pt x="980" y="1434"/>
                      </a:lnTo>
                      <a:lnTo>
                        <a:pt x="933" y="1473"/>
                      </a:lnTo>
                      <a:lnTo>
                        <a:pt x="836" y="1523"/>
                      </a:lnTo>
                      <a:lnTo>
                        <a:pt x="807" y="1540"/>
                      </a:lnTo>
                      <a:lnTo>
                        <a:pt x="789" y="1523"/>
                      </a:lnTo>
                      <a:lnTo>
                        <a:pt x="784" y="1503"/>
                      </a:lnTo>
                      <a:lnTo>
                        <a:pt x="782" y="1473"/>
                      </a:lnTo>
                      <a:lnTo>
                        <a:pt x="774" y="1442"/>
                      </a:lnTo>
                      <a:lnTo>
                        <a:pt x="760" y="1417"/>
                      </a:lnTo>
                      <a:lnTo>
                        <a:pt x="749" y="1395"/>
                      </a:lnTo>
                      <a:lnTo>
                        <a:pt x="731" y="1364"/>
                      </a:lnTo>
                      <a:lnTo>
                        <a:pt x="721" y="1344"/>
                      </a:lnTo>
                      <a:lnTo>
                        <a:pt x="714" y="1319"/>
                      </a:lnTo>
                      <a:lnTo>
                        <a:pt x="700" y="1297"/>
                      </a:lnTo>
                      <a:lnTo>
                        <a:pt x="679" y="1241"/>
                      </a:lnTo>
                      <a:lnTo>
                        <a:pt x="667" y="1219"/>
                      </a:lnTo>
                      <a:lnTo>
                        <a:pt x="651" y="1188"/>
                      </a:lnTo>
                      <a:lnTo>
                        <a:pt x="626" y="1146"/>
                      </a:lnTo>
                      <a:lnTo>
                        <a:pt x="612" y="1121"/>
                      </a:lnTo>
                      <a:lnTo>
                        <a:pt x="601" y="1105"/>
                      </a:lnTo>
                      <a:lnTo>
                        <a:pt x="587" y="1068"/>
                      </a:lnTo>
                      <a:lnTo>
                        <a:pt x="628" y="1035"/>
                      </a:lnTo>
                      <a:lnTo>
                        <a:pt x="645" y="962"/>
                      </a:lnTo>
                      <a:lnTo>
                        <a:pt x="607" y="943"/>
                      </a:lnTo>
                      <a:lnTo>
                        <a:pt x="554" y="954"/>
                      </a:lnTo>
                      <a:lnTo>
                        <a:pt x="542" y="946"/>
                      </a:lnTo>
                      <a:lnTo>
                        <a:pt x="537" y="946"/>
                      </a:lnTo>
                      <a:lnTo>
                        <a:pt x="529" y="946"/>
                      </a:lnTo>
                      <a:lnTo>
                        <a:pt x="523" y="946"/>
                      </a:lnTo>
                      <a:lnTo>
                        <a:pt x="521" y="932"/>
                      </a:lnTo>
                      <a:lnTo>
                        <a:pt x="517" y="920"/>
                      </a:lnTo>
                      <a:lnTo>
                        <a:pt x="517" y="898"/>
                      </a:lnTo>
                      <a:lnTo>
                        <a:pt x="507" y="887"/>
                      </a:lnTo>
                      <a:lnTo>
                        <a:pt x="505" y="873"/>
                      </a:lnTo>
                      <a:lnTo>
                        <a:pt x="500" y="870"/>
                      </a:lnTo>
                      <a:lnTo>
                        <a:pt x="494" y="859"/>
                      </a:lnTo>
                      <a:lnTo>
                        <a:pt x="492" y="848"/>
                      </a:lnTo>
                      <a:lnTo>
                        <a:pt x="488" y="837"/>
                      </a:lnTo>
                      <a:lnTo>
                        <a:pt x="484" y="831"/>
                      </a:lnTo>
                      <a:lnTo>
                        <a:pt x="472" y="831"/>
                      </a:lnTo>
                      <a:lnTo>
                        <a:pt x="465" y="831"/>
                      </a:lnTo>
                      <a:lnTo>
                        <a:pt x="461" y="831"/>
                      </a:lnTo>
                      <a:lnTo>
                        <a:pt x="459" y="845"/>
                      </a:lnTo>
                      <a:lnTo>
                        <a:pt x="459" y="859"/>
                      </a:lnTo>
                      <a:lnTo>
                        <a:pt x="459" y="876"/>
                      </a:lnTo>
                      <a:lnTo>
                        <a:pt x="459" y="893"/>
                      </a:lnTo>
                      <a:lnTo>
                        <a:pt x="459" y="904"/>
                      </a:lnTo>
                      <a:lnTo>
                        <a:pt x="449" y="909"/>
                      </a:lnTo>
                      <a:lnTo>
                        <a:pt x="441" y="920"/>
                      </a:lnTo>
                      <a:lnTo>
                        <a:pt x="430" y="904"/>
                      </a:lnTo>
                      <a:lnTo>
                        <a:pt x="422" y="881"/>
                      </a:lnTo>
                      <a:lnTo>
                        <a:pt x="424" y="856"/>
                      </a:lnTo>
                      <a:lnTo>
                        <a:pt x="412" y="823"/>
                      </a:lnTo>
                      <a:lnTo>
                        <a:pt x="406" y="801"/>
                      </a:lnTo>
                      <a:lnTo>
                        <a:pt x="393" y="787"/>
                      </a:lnTo>
                      <a:lnTo>
                        <a:pt x="377" y="773"/>
                      </a:lnTo>
                      <a:lnTo>
                        <a:pt x="369" y="753"/>
                      </a:lnTo>
                      <a:lnTo>
                        <a:pt x="364" y="739"/>
                      </a:lnTo>
                      <a:lnTo>
                        <a:pt x="350" y="736"/>
                      </a:lnTo>
                      <a:lnTo>
                        <a:pt x="346" y="728"/>
                      </a:lnTo>
                      <a:lnTo>
                        <a:pt x="336" y="728"/>
                      </a:lnTo>
                      <a:lnTo>
                        <a:pt x="329" y="742"/>
                      </a:lnTo>
                      <a:lnTo>
                        <a:pt x="321" y="753"/>
                      </a:lnTo>
                      <a:lnTo>
                        <a:pt x="338" y="767"/>
                      </a:lnTo>
                      <a:lnTo>
                        <a:pt x="348" y="787"/>
                      </a:lnTo>
                      <a:lnTo>
                        <a:pt x="366" y="812"/>
                      </a:lnTo>
                      <a:lnTo>
                        <a:pt x="373" y="823"/>
                      </a:lnTo>
                      <a:lnTo>
                        <a:pt x="387" y="831"/>
                      </a:lnTo>
                      <a:lnTo>
                        <a:pt x="397" y="848"/>
                      </a:lnTo>
                      <a:lnTo>
                        <a:pt x="385" y="868"/>
                      </a:lnTo>
                      <a:lnTo>
                        <a:pt x="383" y="859"/>
                      </a:lnTo>
                      <a:lnTo>
                        <a:pt x="383" y="848"/>
                      </a:lnTo>
                      <a:lnTo>
                        <a:pt x="377" y="873"/>
                      </a:lnTo>
                      <a:lnTo>
                        <a:pt x="375" y="895"/>
                      </a:lnTo>
                      <a:lnTo>
                        <a:pt x="364" y="901"/>
                      </a:lnTo>
                      <a:lnTo>
                        <a:pt x="367" y="873"/>
                      </a:lnTo>
                      <a:lnTo>
                        <a:pt x="366" y="859"/>
                      </a:lnTo>
                      <a:lnTo>
                        <a:pt x="352" y="851"/>
                      </a:lnTo>
                      <a:lnTo>
                        <a:pt x="346" y="845"/>
                      </a:lnTo>
                      <a:lnTo>
                        <a:pt x="340" y="834"/>
                      </a:lnTo>
                      <a:lnTo>
                        <a:pt x="329" y="828"/>
                      </a:lnTo>
                      <a:lnTo>
                        <a:pt x="321" y="820"/>
                      </a:lnTo>
                      <a:lnTo>
                        <a:pt x="313" y="803"/>
                      </a:lnTo>
                      <a:lnTo>
                        <a:pt x="303" y="795"/>
                      </a:lnTo>
                      <a:lnTo>
                        <a:pt x="297" y="778"/>
                      </a:lnTo>
                      <a:lnTo>
                        <a:pt x="296" y="764"/>
                      </a:lnTo>
                      <a:lnTo>
                        <a:pt x="288" y="759"/>
                      </a:lnTo>
                      <a:lnTo>
                        <a:pt x="280" y="750"/>
                      </a:lnTo>
                      <a:lnTo>
                        <a:pt x="264" y="750"/>
                      </a:lnTo>
                      <a:lnTo>
                        <a:pt x="251" y="753"/>
                      </a:lnTo>
                      <a:lnTo>
                        <a:pt x="235" y="750"/>
                      </a:lnTo>
                      <a:lnTo>
                        <a:pt x="208" y="753"/>
                      </a:lnTo>
                      <a:lnTo>
                        <a:pt x="189" y="756"/>
                      </a:lnTo>
                      <a:lnTo>
                        <a:pt x="183" y="762"/>
                      </a:lnTo>
                      <a:lnTo>
                        <a:pt x="181" y="778"/>
                      </a:lnTo>
                      <a:lnTo>
                        <a:pt x="181" y="798"/>
                      </a:lnTo>
                      <a:lnTo>
                        <a:pt x="169" y="817"/>
                      </a:lnTo>
                      <a:lnTo>
                        <a:pt x="161" y="826"/>
                      </a:lnTo>
                      <a:lnTo>
                        <a:pt x="157" y="831"/>
                      </a:lnTo>
                      <a:lnTo>
                        <a:pt x="152" y="845"/>
                      </a:lnTo>
                      <a:lnTo>
                        <a:pt x="148" y="856"/>
                      </a:lnTo>
                      <a:lnTo>
                        <a:pt x="154" y="865"/>
                      </a:lnTo>
                      <a:lnTo>
                        <a:pt x="154" y="881"/>
                      </a:lnTo>
                      <a:lnTo>
                        <a:pt x="152" y="890"/>
                      </a:lnTo>
                      <a:lnTo>
                        <a:pt x="148" y="901"/>
                      </a:lnTo>
                      <a:lnTo>
                        <a:pt x="138" y="920"/>
                      </a:lnTo>
                      <a:lnTo>
                        <a:pt x="132" y="912"/>
                      </a:lnTo>
                      <a:lnTo>
                        <a:pt x="126" y="918"/>
                      </a:lnTo>
                      <a:lnTo>
                        <a:pt x="119" y="926"/>
                      </a:lnTo>
                      <a:lnTo>
                        <a:pt x="107" y="929"/>
                      </a:lnTo>
                      <a:lnTo>
                        <a:pt x="95" y="943"/>
                      </a:lnTo>
                      <a:lnTo>
                        <a:pt x="84" y="946"/>
                      </a:lnTo>
                      <a:lnTo>
                        <a:pt x="72" y="946"/>
                      </a:lnTo>
                      <a:lnTo>
                        <a:pt x="60" y="946"/>
                      </a:lnTo>
                      <a:lnTo>
                        <a:pt x="35" y="954"/>
                      </a:lnTo>
                      <a:lnTo>
                        <a:pt x="23" y="954"/>
                      </a:lnTo>
                      <a:lnTo>
                        <a:pt x="17" y="934"/>
                      </a:lnTo>
                      <a:lnTo>
                        <a:pt x="12" y="909"/>
                      </a:lnTo>
                      <a:lnTo>
                        <a:pt x="8" y="887"/>
                      </a:lnTo>
                      <a:lnTo>
                        <a:pt x="6" y="865"/>
                      </a:lnTo>
                      <a:lnTo>
                        <a:pt x="6" y="837"/>
                      </a:lnTo>
                      <a:lnTo>
                        <a:pt x="0" y="803"/>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1030" name="Group 38">
              <a:extLst>
                <a:ext uri="{FF2B5EF4-FFF2-40B4-BE49-F238E27FC236}">
                  <a16:creationId xmlns:a16="http://schemas.microsoft.com/office/drawing/2014/main" id="{07EB4BE9-B161-404F-8C9F-DDC7FB8589ED}"/>
                </a:ext>
              </a:extLst>
            </p:cNvPr>
            <p:cNvGrpSpPr>
              <a:grpSpLocks/>
            </p:cNvGrpSpPr>
            <p:nvPr/>
          </p:nvGrpSpPr>
          <p:grpSpPr bwMode="auto">
            <a:xfrm>
              <a:off x="92" y="615"/>
              <a:ext cx="1865" cy="3311"/>
              <a:chOff x="92" y="615"/>
              <a:chExt cx="1865" cy="3311"/>
            </a:xfrm>
          </p:grpSpPr>
          <p:sp>
            <p:nvSpPr>
              <p:cNvPr id="1031" name="Freeform 32">
                <a:extLst>
                  <a:ext uri="{FF2B5EF4-FFF2-40B4-BE49-F238E27FC236}">
                    <a16:creationId xmlns:a16="http://schemas.microsoft.com/office/drawing/2014/main" id="{22EA214B-2B26-485E-9C31-0B3C8AAB675B}"/>
                  </a:ext>
                </a:extLst>
              </p:cNvPr>
              <p:cNvSpPr>
                <a:spLocks/>
              </p:cNvSpPr>
              <p:nvPr/>
            </p:nvSpPr>
            <p:spPr bwMode="auto">
              <a:xfrm>
                <a:off x="92" y="761"/>
                <a:ext cx="1262" cy="1550"/>
              </a:xfrm>
              <a:custGeom>
                <a:avLst/>
                <a:gdLst>
                  <a:gd name="T0" fmla="*/ 101 w 1262"/>
                  <a:gd name="T1" fmla="*/ 290 h 1550"/>
                  <a:gd name="T2" fmla="*/ 82 w 1262"/>
                  <a:gd name="T3" fmla="*/ 203 h 1550"/>
                  <a:gd name="T4" fmla="*/ 181 w 1262"/>
                  <a:gd name="T5" fmla="*/ 131 h 1550"/>
                  <a:gd name="T6" fmla="*/ 225 w 1262"/>
                  <a:gd name="T7" fmla="*/ 75 h 1550"/>
                  <a:gd name="T8" fmla="*/ 303 w 1262"/>
                  <a:gd name="T9" fmla="*/ 64 h 1550"/>
                  <a:gd name="T10" fmla="*/ 544 w 1262"/>
                  <a:gd name="T11" fmla="*/ 67 h 1550"/>
                  <a:gd name="T12" fmla="*/ 666 w 1262"/>
                  <a:gd name="T13" fmla="*/ 95 h 1550"/>
                  <a:gd name="T14" fmla="*/ 620 w 1262"/>
                  <a:gd name="T15" fmla="*/ 92 h 1550"/>
                  <a:gd name="T16" fmla="*/ 589 w 1262"/>
                  <a:gd name="T17" fmla="*/ 3 h 1550"/>
                  <a:gd name="T18" fmla="*/ 649 w 1262"/>
                  <a:gd name="T19" fmla="*/ 0 h 1550"/>
                  <a:gd name="T20" fmla="*/ 696 w 1262"/>
                  <a:gd name="T21" fmla="*/ 39 h 1550"/>
                  <a:gd name="T22" fmla="*/ 767 w 1262"/>
                  <a:gd name="T23" fmla="*/ 103 h 1550"/>
                  <a:gd name="T24" fmla="*/ 754 w 1262"/>
                  <a:gd name="T25" fmla="*/ 33 h 1550"/>
                  <a:gd name="T26" fmla="*/ 884 w 1262"/>
                  <a:gd name="T27" fmla="*/ 100 h 1550"/>
                  <a:gd name="T28" fmla="*/ 886 w 1262"/>
                  <a:gd name="T29" fmla="*/ 128 h 1550"/>
                  <a:gd name="T30" fmla="*/ 847 w 1262"/>
                  <a:gd name="T31" fmla="*/ 198 h 1550"/>
                  <a:gd name="T32" fmla="*/ 814 w 1262"/>
                  <a:gd name="T33" fmla="*/ 312 h 1550"/>
                  <a:gd name="T34" fmla="*/ 935 w 1262"/>
                  <a:gd name="T35" fmla="*/ 376 h 1550"/>
                  <a:gd name="T36" fmla="*/ 938 w 1262"/>
                  <a:gd name="T37" fmla="*/ 476 h 1550"/>
                  <a:gd name="T38" fmla="*/ 956 w 1262"/>
                  <a:gd name="T39" fmla="*/ 398 h 1550"/>
                  <a:gd name="T40" fmla="*/ 956 w 1262"/>
                  <a:gd name="T41" fmla="*/ 254 h 1550"/>
                  <a:gd name="T42" fmla="*/ 1043 w 1262"/>
                  <a:gd name="T43" fmla="*/ 293 h 1550"/>
                  <a:gd name="T44" fmla="*/ 1098 w 1262"/>
                  <a:gd name="T45" fmla="*/ 251 h 1550"/>
                  <a:gd name="T46" fmla="*/ 1195 w 1262"/>
                  <a:gd name="T47" fmla="*/ 357 h 1550"/>
                  <a:gd name="T48" fmla="*/ 1261 w 1262"/>
                  <a:gd name="T49" fmla="*/ 449 h 1550"/>
                  <a:gd name="T50" fmla="*/ 1209 w 1262"/>
                  <a:gd name="T51" fmla="*/ 485 h 1550"/>
                  <a:gd name="T52" fmla="*/ 1117 w 1262"/>
                  <a:gd name="T53" fmla="*/ 515 h 1550"/>
                  <a:gd name="T54" fmla="*/ 1181 w 1262"/>
                  <a:gd name="T55" fmla="*/ 535 h 1550"/>
                  <a:gd name="T56" fmla="*/ 1209 w 1262"/>
                  <a:gd name="T57" fmla="*/ 618 h 1550"/>
                  <a:gd name="T58" fmla="*/ 1183 w 1262"/>
                  <a:gd name="T59" fmla="*/ 624 h 1550"/>
                  <a:gd name="T60" fmla="*/ 1146 w 1262"/>
                  <a:gd name="T61" fmla="*/ 657 h 1550"/>
                  <a:gd name="T62" fmla="*/ 1088 w 1262"/>
                  <a:gd name="T63" fmla="*/ 730 h 1550"/>
                  <a:gd name="T64" fmla="*/ 1082 w 1262"/>
                  <a:gd name="T65" fmla="*/ 839 h 1550"/>
                  <a:gd name="T66" fmla="*/ 1020 w 1262"/>
                  <a:gd name="T67" fmla="*/ 1003 h 1550"/>
                  <a:gd name="T68" fmla="*/ 1038 w 1262"/>
                  <a:gd name="T69" fmla="*/ 1142 h 1550"/>
                  <a:gd name="T70" fmla="*/ 1003 w 1262"/>
                  <a:gd name="T71" fmla="*/ 1048 h 1550"/>
                  <a:gd name="T72" fmla="*/ 942 w 1262"/>
                  <a:gd name="T73" fmla="*/ 1006 h 1550"/>
                  <a:gd name="T74" fmla="*/ 890 w 1262"/>
                  <a:gd name="T75" fmla="*/ 1034 h 1550"/>
                  <a:gd name="T76" fmla="*/ 804 w 1262"/>
                  <a:gd name="T77" fmla="*/ 1048 h 1550"/>
                  <a:gd name="T78" fmla="*/ 760 w 1262"/>
                  <a:gd name="T79" fmla="*/ 1151 h 1550"/>
                  <a:gd name="T80" fmla="*/ 859 w 1262"/>
                  <a:gd name="T81" fmla="*/ 1290 h 1550"/>
                  <a:gd name="T82" fmla="*/ 874 w 1262"/>
                  <a:gd name="T83" fmla="*/ 1212 h 1550"/>
                  <a:gd name="T84" fmla="*/ 931 w 1262"/>
                  <a:gd name="T85" fmla="*/ 1268 h 1550"/>
                  <a:gd name="T86" fmla="*/ 962 w 1262"/>
                  <a:gd name="T87" fmla="*/ 1346 h 1550"/>
                  <a:gd name="T88" fmla="*/ 987 w 1262"/>
                  <a:gd name="T89" fmla="*/ 1415 h 1550"/>
                  <a:gd name="T90" fmla="*/ 1045 w 1262"/>
                  <a:gd name="T91" fmla="*/ 1521 h 1550"/>
                  <a:gd name="T92" fmla="*/ 1133 w 1262"/>
                  <a:gd name="T93" fmla="*/ 1518 h 1550"/>
                  <a:gd name="T94" fmla="*/ 1080 w 1262"/>
                  <a:gd name="T95" fmla="*/ 1532 h 1550"/>
                  <a:gd name="T96" fmla="*/ 977 w 1262"/>
                  <a:gd name="T97" fmla="*/ 1516 h 1550"/>
                  <a:gd name="T98" fmla="*/ 905 w 1262"/>
                  <a:gd name="T99" fmla="*/ 1421 h 1550"/>
                  <a:gd name="T100" fmla="*/ 853 w 1262"/>
                  <a:gd name="T101" fmla="*/ 1385 h 1550"/>
                  <a:gd name="T102" fmla="*/ 769 w 1262"/>
                  <a:gd name="T103" fmla="*/ 1340 h 1550"/>
                  <a:gd name="T104" fmla="*/ 622 w 1262"/>
                  <a:gd name="T105" fmla="*/ 1190 h 1550"/>
                  <a:gd name="T106" fmla="*/ 501 w 1262"/>
                  <a:gd name="T107" fmla="*/ 970 h 1550"/>
                  <a:gd name="T108" fmla="*/ 542 w 1262"/>
                  <a:gd name="T109" fmla="*/ 1167 h 1550"/>
                  <a:gd name="T110" fmla="*/ 464 w 1262"/>
                  <a:gd name="T111" fmla="*/ 1031 h 1550"/>
                  <a:gd name="T112" fmla="*/ 392 w 1262"/>
                  <a:gd name="T113" fmla="*/ 763 h 1550"/>
                  <a:gd name="T114" fmla="*/ 400 w 1262"/>
                  <a:gd name="T115" fmla="*/ 568 h 1550"/>
                  <a:gd name="T116" fmla="*/ 375 w 1262"/>
                  <a:gd name="T117" fmla="*/ 418 h 1550"/>
                  <a:gd name="T118" fmla="*/ 354 w 1262"/>
                  <a:gd name="T119" fmla="*/ 329 h 1550"/>
                  <a:gd name="T120" fmla="*/ 305 w 1262"/>
                  <a:gd name="T121" fmla="*/ 276 h 1550"/>
                  <a:gd name="T122" fmla="*/ 202 w 1262"/>
                  <a:gd name="T123" fmla="*/ 290 h 1550"/>
                  <a:gd name="T124" fmla="*/ 124 w 1262"/>
                  <a:gd name="T125" fmla="*/ 345 h 15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2" h="1550">
                    <a:moveTo>
                      <a:pt x="0" y="398"/>
                    </a:moveTo>
                    <a:lnTo>
                      <a:pt x="60" y="345"/>
                    </a:lnTo>
                    <a:lnTo>
                      <a:pt x="95" y="323"/>
                    </a:lnTo>
                    <a:lnTo>
                      <a:pt x="101" y="290"/>
                    </a:lnTo>
                    <a:lnTo>
                      <a:pt x="74" y="270"/>
                    </a:lnTo>
                    <a:lnTo>
                      <a:pt x="72" y="231"/>
                    </a:lnTo>
                    <a:lnTo>
                      <a:pt x="84" y="220"/>
                    </a:lnTo>
                    <a:lnTo>
                      <a:pt x="82" y="203"/>
                    </a:lnTo>
                    <a:lnTo>
                      <a:pt x="128" y="198"/>
                    </a:lnTo>
                    <a:lnTo>
                      <a:pt x="140" y="167"/>
                    </a:lnTo>
                    <a:lnTo>
                      <a:pt x="142" y="139"/>
                    </a:lnTo>
                    <a:lnTo>
                      <a:pt x="181" y="131"/>
                    </a:lnTo>
                    <a:lnTo>
                      <a:pt x="185" y="103"/>
                    </a:lnTo>
                    <a:lnTo>
                      <a:pt x="148" y="95"/>
                    </a:lnTo>
                    <a:lnTo>
                      <a:pt x="165" y="75"/>
                    </a:lnTo>
                    <a:lnTo>
                      <a:pt x="225" y="75"/>
                    </a:lnTo>
                    <a:lnTo>
                      <a:pt x="243" y="53"/>
                    </a:lnTo>
                    <a:lnTo>
                      <a:pt x="268" y="50"/>
                    </a:lnTo>
                    <a:lnTo>
                      <a:pt x="284" y="33"/>
                    </a:lnTo>
                    <a:lnTo>
                      <a:pt x="303" y="64"/>
                    </a:lnTo>
                    <a:lnTo>
                      <a:pt x="379" y="59"/>
                    </a:lnTo>
                    <a:lnTo>
                      <a:pt x="414" y="92"/>
                    </a:lnTo>
                    <a:lnTo>
                      <a:pt x="527" y="84"/>
                    </a:lnTo>
                    <a:lnTo>
                      <a:pt x="544" y="67"/>
                    </a:lnTo>
                    <a:lnTo>
                      <a:pt x="587" y="95"/>
                    </a:lnTo>
                    <a:lnTo>
                      <a:pt x="631" y="120"/>
                    </a:lnTo>
                    <a:lnTo>
                      <a:pt x="653" y="109"/>
                    </a:lnTo>
                    <a:lnTo>
                      <a:pt x="666" y="95"/>
                    </a:lnTo>
                    <a:lnTo>
                      <a:pt x="703" y="103"/>
                    </a:lnTo>
                    <a:lnTo>
                      <a:pt x="678" y="84"/>
                    </a:lnTo>
                    <a:lnTo>
                      <a:pt x="655" y="86"/>
                    </a:lnTo>
                    <a:lnTo>
                      <a:pt x="620" y="92"/>
                    </a:lnTo>
                    <a:lnTo>
                      <a:pt x="602" y="64"/>
                    </a:lnTo>
                    <a:lnTo>
                      <a:pt x="583" y="50"/>
                    </a:lnTo>
                    <a:lnTo>
                      <a:pt x="583" y="28"/>
                    </a:lnTo>
                    <a:lnTo>
                      <a:pt x="589" y="3"/>
                    </a:lnTo>
                    <a:lnTo>
                      <a:pt x="604" y="0"/>
                    </a:lnTo>
                    <a:lnTo>
                      <a:pt x="626" y="22"/>
                    </a:lnTo>
                    <a:lnTo>
                      <a:pt x="631" y="11"/>
                    </a:lnTo>
                    <a:lnTo>
                      <a:pt x="649" y="0"/>
                    </a:lnTo>
                    <a:lnTo>
                      <a:pt x="670" y="17"/>
                    </a:lnTo>
                    <a:lnTo>
                      <a:pt x="682" y="3"/>
                    </a:lnTo>
                    <a:lnTo>
                      <a:pt x="694" y="25"/>
                    </a:lnTo>
                    <a:lnTo>
                      <a:pt x="696" y="39"/>
                    </a:lnTo>
                    <a:lnTo>
                      <a:pt x="727" y="59"/>
                    </a:lnTo>
                    <a:lnTo>
                      <a:pt x="715" y="75"/>
                    </a:lnTo>
                    <a:lnTo>
                      <a:pt x="715" y="98"/>
                    </a:lnTo>
                    <a:lnTo>
                      <a:pt x="767" y="103"/>
                    </a:lnTo>
                    <a:lnTo>
                      <a:pt x="781" y="75"/>
                    </a:lnTo>
                    <a:lnTo>
                      <a:pt x="771" y="61"/>
                    </a:lnTo>
                    <a:lnTo>
                      <a:pt x="748" y="64"/>
                    </a:lnTo>
                    <a:lnTo>
                      <a:pt x="754" y="33"/>
                    </a:lnTo>
                    <a:lnTo>
                      <a:pt x="801" y="50"/>
                    </a:lnTo>
                    <a:lnTo>
                      <a:pt x="810" y="72"/>
                    </a:lnTo>
                    <a:lnTo>
                      <a:pt x="849" y="72"/>
                    </a:lnTo>
                    <a:lnTo>
                      <a:pt x="884" y="100"/>
                    </a:lnTo>
                    <a:lnTo>
                      <a:pt x="903" y="95"/>
                    </a:lnTo>
                    <a:lnTo>
                      <a:pt x="925" y="120"/>
                    </a:lnTo>
                    <a:lnTo>
                      <a:pt x="903" y="153"/>
                    </a:lnTo>
                    <a:lnTo>
                      <a:pt x="886" y="128"/>
                    </a:lnTo>
                    <a:lnTo>
                      <a:pt x="874" y="137"/>
                    </a:lnTo>
                    <a:lnTo>
                      <a:pt x="859" y="156"/>
                    </a:lnTo>
                    <a:lnTo>
                      <a:pt x="834" y="173"/>
                    </a:lnTo>
                    <a:lnTo>
                      <a:pt x="847" y="198"/>
                    </a:lnTo>
                    <a:lnTo>
                      <a:pt x="824" y="201"/>
                    </a:lnTo>
                    <a:lnTo>
                      <a:pt x="804" y="234"/>
                    </a:lnTo>
                    <a:lnTo>
                      <a:pt x="785" y="276"/>
                    </a:lnTo>
                    <a:lnTo>
                      <a:pt x="814" y="312"/>
                    </a:lnTo>
                    <a:lnTo>
                      <a:pt x="837" y="354"/>
                    </a:lnTo>
                    <a:lnTo>
                      <a:pt x="878" y="359"/>
                    </a:lnTo>
                    <a:lnTo>
                      <a:pt x="917" y="354"/>
                    </a:lnTo>
                    <a:lnTo>
                      <a:pt x="935" y="376"/>
                    </a:lnTo>
                    <a:lnTo>
                      <a:pt x="927" y="387"/>
                    </a:lnTo>
                    <a:lnTo>
                      <a:pt x="915" y="410"/>
                    </a:lnTo>
                    <a:lnTo>
                      <a:pt x="933" y="449"/>
                    </a:lnTo>
                    <a:lnTo>
                      <a:pt x="938" y="476"/>
                    </a:lnTo>
                    <a:lnTo>
                      <a:pt x="960" y="490"/>
                    </a:lnTo>
                    <a:lnTo>
                      <a:pt x="989" y="465"/>
                    </a:lnTo>
                    <a:lnTo>
                      <a:pt x="981" y="429"/>
                    </a:lnTo>
                    <a:lnTo>
                      <a:pt x="956" y="398"/>
                    </a:lnTo>
                    <a:lnTo>
                      <a:pt x="985" y="362"/>
                    </a:lnTo>
                    <a:lnTo>
                      <a:pt x="960" y="301"/>
                    </a:lnTo>
                    <a:lnTo>
                      <a:pt x="937" y="276"/>
                    </a:lnTo>
                    <a:lnTo>
                      <a:pt x="956" y="254"/>
                    </a:lnTo>
                    <a:lnTo>
                      <a:pt x="952" y="220"/>
                    </a:lnTo>
                    <a:lnTo>
                      <a:pt x="966" y="201"/>
                    </a:lnTo>
                    <a:lnTo>
                      <a:pt x="989" y="220"/>
                    </a:lnTo>
                    <a:lnTo>
                      <a:pt x="1043" y="293"/>
                    </a:lnTo>
                    <a:lnTo>
                      <a:pt x="1076" y="304"/>
                    </a:lnTo>
                    <a:lnTo>
                      <a:pt x="1086" y="284"/>
                    </a:lnTo>
                    <a:lnTo>
                      <a:pt x="1078" y="245"/>
                    </a:lnTo>
                    <a:lnTo>
                      <a:pt x="1098" y="251"/>
                    </a:lnTo>
                    <a:lnTo>
                      <a:pt x="1131" y="295"/>
                    </a:lnTo>
                    <a:lnTo>
                      <a:pt x="1137" y="320"/>
                    </a:lnTo>
                    <a:lnTo>
                      <a:pt x="1156" y="337"/>
                    </a:lnTo>
                    <a:lnTo>
                      <a:pt x="1195" y="357"/>
                    </a:lnTo>
                    <a:lnTo>
                      <a:pt x="1214" y="393"/>
                    </a:lnTo>
                    <a:lnTo>
                      <a:pt x="1244" y="418"/>
                    </a:lnTo>
                    <a:lnTo>
                      <a:pt x="1259" y="426"/>
                    </a:lnTo>
                    <a:lnTo>
                      <a:pt x="1261" y="449"/>
                    </a:lnTo>
                    <a:lnTo>
                      <a:pt x="1238" y="462"/>
                    </a:lnTo>
                    <a:lnTo>
                      <a:pt x="1224" y="446"/>
                    </a:lnTo>
                    <a:lnTo>
                      <a:pt x="1212" y="449"/>
                    </a:lnTo>
                    <a:lnTo>
                      <a:pt x="1209" y="485"/>
                    </a:lnTo>
                    <a:lnTo>
                      <a:pt x="1189" y="493"/>
                    </a:lnTo>
                    <a:lnTo>
                      <a:pt x="1168" y="474"/>
                    </a:lnTo>
                    <a:lnTo>
                      <a:pt x="1123" y="474"/>
                    </a:lnTo>
                    <a:lnTo>
                      <a:pt x="1117" y="515"/>
                    </a:lnTo>
                    <a:lnTo>
                      <a:pt x="1129" y="540"/>
                    </a:lnTo>
                    <a:lnTo>
                      <a:pt x="1146" y="527"/>
                    </a:lnTo>
                    <a:lnTo>
                      <a:pt x="1164" y="521"/>
                    </a:lnTo>
                    <a:lnTo>
                      <a:pt x="1181" y="535"/>
                    </a:lnTo>
                    <a:lnTo>
                      <a:pt x="1158" y="566"/>
                    </a:lnTo>
                    <a:lnTo>
                      <a:pt x="1181" y="593"/>
                    </a:lnTo>
                    <a:lnTo>
                      <a:pt x="1212" y="602"/>
                    </a:lnTo>
                    <a:lnTo>
                      <a:pt x="1209" y="618"/>
                    </a:lnTo>
                    <a:lnTo>
                      <a:pt x="1197" y="621"/>
                    </a:lnTo>
                    <a:lnTo>
                      <a:pt x="1168" y="716"/>
                    </a:lnTo>
                    <a:lnTo>
                      <a:pt x="1170" y="655"/>
                    </a:lnTo>
                    <a:lnTo>
                      <a:pt x="1183" y="624"/>
                    </a:lnTo>
                    <a:lnTo>
                      <a:pt x="1168" y="610"/>
                    </a:lnTo>
                    <a:lnTo>
                      <a:pt x="1150" y="630"/>
                    </a:lnTo>
                    <a:lnTo>
                      <a:pt x="1160" y="646"/>
                    </a:lnTo>
                    <a:lnTo>
                      <a:pt x="1146" y="657"/>
                    </a:lnTo>
                    <a:lnTo>
                      <a:pt x="1133" y="671"/>
                    </a:lnTo>
                    <a:lnTo>
                      <a:pt x="1135" y="713"/>
                    </a:lnTo>
                    <a:lnTo>
                      <a:pt x="1115" y="727"/>
                    </a:lnTo>
                    <a:lnTo>
                      <a:pt x="1088" y="730"/>
                    </a:lnTo>
                    <a:lnTo>
                      <a:pt x="1098" y="752"/>
                    </a:lnTo>
                    <a:lnTo>
                      <a:pt x="1088" y="777"/>
                    </a:lnTo>
                    <a:lnTo>
                      <a:pt x="1098" y="797"/>
                    </a:lnTo>
                    <a:lnTo>
                      <a:pt x="1082" y="839"/>
                    </a:lnTo>
                    <a:lnTo>
                      <a:pt x="1076" y="878"/>
                    </a:lnTo>
                    <a:lnTo>
                      <a:pt x="1053" y="900"/>
                    </a:lnTo>
                    <a:lnTo>
                      <a:pt x="1024" y="961"/>
                    </a:lnTo>
                    <a:lnTo>
                      <a:pt x="1020" y="1003"/>
                    </a:lnTo>
                    <a:lnTo>
                      <a:pt x="1030" y="1036"/>
                    </a:lnTo>
                    <a:lnTo>
                      <a:pt x="1043" y="1078"/>
                    </a:lnTo>
                    <a:lnTo>
                      <a:pt x="1051" y="1123"/>
                    </a:lnTo>
                    <a:lnTo>
                      <a:pt x="1038" y="1142"/>
                    </a:lnTo>
                    <a:lnTo>
                      <a:pt x="1020" y="1128"/>
                    </a:lnTo>
                    <a:lnTo>
                      <a:pt x="1024" y="1106"/>
                    </a:lnTo>
                    <a:lnTo>
                      <a:pt x="1014" y="1056"/>
                    </a:lnTo>
                    <a:lnTo>
                      <a:pt x="1003" y="1048"/>
                    </a:lnTo>
                    <a:lnTo>
                      <a:pt x="995" y="1017"/>
                    </a:lnTo>
                    <a:lnTo>
                      <a:pt x="979" y="1017"/>
                    </a:lnTo>
                    <a:lnTo>
                      <a:pt x="962" y="1000"/>
                    </a:lnTo>
                    <a:lnTo>
                      <a:pt x="942" y="1006"/>
                    </a:lnTo>
                    <a:lnTo>
                      <a:pt x="925" y="995"/>
                    </a:lnTo>
                    <a:lnTo>
                      <a:pt x="903" y="1009"/>
                    </a:lnTo>
                    <a:lnTo>
                      <a:pt x="865" y="997"/>
                    </a:lnTo>
                    <a:lnTo>
                      <a:pt x="890" y="1034"/>
                    </a:lnTo>
                    <a:lnTo>
                      <a:pt x="859" y="1031"/>
                    </a:lnTo>
                    <a:lnTo>
                      <a:pt x="837" y="1003"/>
                    </a:lnTo>
                    <a:lnTo>
                      <a:pt x="799" y="1003"/>
                    </a:lnTo>
                    <a:lnTo>
                      <a:pt x="804" y="1048"/>
                    </a:lnTo>
                    <a:lnTo>
                      <a:pt x="775" y="1034"/>
                    </a:lnTo>
                    <a:lnTo>
                      <a:pt x="760" y="1078"/>
                    </a:lnTo>
                    <a:lnTo>
                      <a:pt x="771" y="1098"/>
                    </a:lnTo>
                    <a:lnTo>
                      <a:pt x="760" y="1151"/>
                    </a:lnTo>
                    <a:lnTo>
                      <a:pt x="773" y="1212"/>
                    </a:lnTo>
                    <a:lnTo>
                      <a:pt x="789" y="1254"/>
                    </a:lnTo>
                    <a:lnTo>
                      <a:pt x="806" y="1293"/>
                    </a:lnTo>
                    <a:lnTo>
                      <a:pt x="859" y="1290"/>
                    </a:lnTo>
                    <a:lnTo>
                      <a:pt x="880" y="1282"/>
                    </a:lnTo>
                    <a:lnTo>
                      <a:pt x="884" y="1254"/>
                    </a:lnTo>
                    <a:lnTo>
                      <a:pt x="872" y="1231"/>
                    </a:lnTo>
                    <a:lnTo>
                      <a:pt x="874" y="1212"/>
                    </a:lnTo>
                    <a:lnTo>
                      <a:pt x="907" y="1217"/>
                    </a:lnTo>
                    <a:lnTo>
                      <a:pt x="940" y="1206"/>
                    </a:lnTo>
                    <a:lnTo>
                      <a:pt x="940" y="1231"/>
                    </a:lnTo>
                    <a:lnTo>
                      <a:pt x="931" y="1268"/>
                    </a:lnTo>
                    <a:lnTo>
                      <a:pt x="915" y="1295"/>
                    </a:lnTo>
                    <a:lnTo>
                      <a:pt x="911" y="1334"/>
                    </a:lnTo>
                    <a:lnTo>
                      <a:pt x="933" y="1351"/>
                    </a:lnTo>
                    <a:lnTo>
                      <a:pt x="962" y="1346"/>
                    </a:lnTo>
                    <a:lnTo>
                      <a:pt x="979" y="1360"/>
                    </a:lnTo>
                    <a:lnTo>
                      <a:pt x="995" y="1354"/>
                    </a:lnTo>
                    <a:lnTo>
                      <a:pt x="1001" y="1379"/>
                    </a:lnTo>
                    <a:lnTo>
                      <a:pt x="987" y="1415"/>
                    </a:lnTo>
                    <a:lnTo>
                      <a:pt x="999" y="1438"/>
                    </a:lnTo>
                    <a:lnTo>
                      <a:pt x="1001" y="1482"/>
                    </a:lnTo>
                    <a:lnTo>
                      <a:pt x="1020" y="1513"/>
                    </a:lnTo>
                    <a:lnTo>
                      <a:pt x="1045" y="1521"/>
                    </a:lnTo>
                    <a:lnTo>
                      <a:pt x="1063" y="1513"/>
                    </a:lnTo>
                    <a:lnTo>
                      <a:pt x="1071" y="1516"/>
                    </a:lnTo>
                    <a:lnTo>
                      <a:pt x="1104" y="1516"/>
                    </a:lnTo>
                    <a:lnTo>
                      <a:pt x="1133" y="1518"/>
                    </a:lnTo>
                    <a:lnTo>
                      <a:pt x="1141" y="1499"/>
                    </a:lnTo>
                    <a:lnTo>
                      <a:pt x="1115" y="1532"/>
                    </a:lnTo>
                    <a:lnTo>
                      <a:pt x="1098" y="1529"/>
                    </a:lnTo>
                    <a:lnTo>
                      <a:pt x="1080" y="1532"/>
                    </a:lnTo>
                    <a:lnTo>
                      <a:pt x="1045" y="1549"/>
                    </a:lnTo>
                    <a:lnTo>
                      <a:pt x="1016" y="1527"/>
                    </a:lnTo>
                    <a:lnTo>
                      <a:pt x="989" y="1513"/>
                    </a:lnTo>
                    <a:lnTo>
                      <a:pt x="977" y="1516"/>
                    </a:lnTo>
                    <a:lnTo>
                      <a:pt x="979" y="1496"/>
                    </a:lnTo>
                    <a:lnTo>
                      <a:pt x="977" y="1465"/>
                    </a:lnTo>
                    <a:lnTo>
                      <a:pt x="954" y="1438"/>
                    </a:lnTo>
                    <a:lnTo>
                      <a:pt x="905" y="1421"/>
                    </a:lnTo>
                    <a:lnTo>
                      <a:pt x="898" y="1410"/>
                    </a:lnTo>
                    <a:lnTo>
                      <a:pt x="884" y="1412"/>
                    </a:lnTo>
                    <a:lnTo>
                      <a:pt x="870" y="1399"/>
                    </a:lnTo>
                    <a:lnTo>
                      <a:pt x="853" y="1385"/>
                    </a:lnTo>
                    <a:lnTo>
                      <a:pt x="830" y="1346"/>
                    </a:lnTo>
                    <a:lnTo>
                      <a:pt x="802" y="1334"/>
                    </a:lnTo>
                    <a:lnTo>
                      <a:pt x="787" y="1360"/>
                    </a:lnTo>
                    <a:lnTo>
                      <a:pt x="769" y="1340"/>
                    </a:lnTo>
                    <a:lnTo>
                      <a:pt x="748" y="1340"/>
                    </a:lnTo>
                    <a:lnTo>
                      <a:pt x="705" y="1326"/>
                    </a:lnTo>
                    <a:lnTo>
                      <a:pt x="628" y="1259"/>
                    </a:lnTo>
                    <a:lnTo>
                      <a:pt x="622" y="1190"/>
                    </a:lnTo>
                    <a:lnTo>
                      <a:pt x="614" y="1162"/>
                    </a:lnTo>
                    <a:lnTo>
                      <a:pt x="600" y="1142"/>
                    </a:lnTo>
                    <a:lnTo>
                      <a:pt x="583" y="1103"/>
                    </a:lnTo>
                    <a:lnTo>
                      <a:pt x="501" y="970"/>
                    </a:lnTo>
                    <a:lnTo>
                      <a:pt x="501" y="1020"/>
                    </a:lnTo>
                    <a:lnTo>
                      <a:pt x="552" y="1109"/>
                    </a:lnTo>
                    <a:lnTo>
                      <a:pt x="573" y="1184"/>
                    </a:lnTo>
                    <a:lnTo>
                      <a:pt x="542" y="1167"/>
                    </a:lnTo>
                    <a:lnTo>
                      <a:pt x="536" y="1123"/>
                    </a:lnTo>
                    <a:lnTo>
                      <a:pt x="495" y="1095"/>
                    </a:lnTo>
                    <a:lnTo>
                      <a:pt x="519" y="1078"/>
                    </a:lnTo>
                    <a:lnTo>
                      <a:pt x="464" y="1031"/>
                    </a:lnTo>
                    <a:lnTo>
                      <a:pt x="486" y="1003"/>
                    </a:lnTo>
                    <a:lnTo>
                      <a:pt x="466" y="947"/>
                    </a:lnTo>
                    <a:lnTo>
                      <a:pt x="400" y="830"/>
                    </a:lnTo>
                    <a:lnTo>
                      <a:pt x="392" y="763"/>
                    </a:lnTo>
                    <a:lnTo>
                      <a:pt x="396" y="713"/>
                    </a:lnTo>
                    <a:lnTo>
                      <a:pt x="414" y="657"/>
                    </a:lnTo>
                    <a:lnTo>
                      <a:pt x="414" y="602"/>
                    </a:lnTo>
                    <a:lnTo>
                      <a:pt x="400" y="568"/>
                    </a:lnTo>
                    <a:lnTo>
                      <a:pt x="437" y="557"/>
                    </a:lnTo>
                    <a:lnTo>
                      <a:pt x="392" y="490"/>
                    </a:lnTo>
                    <a:lnTo>
                      <a:pt x="394" y="460"/>
                    </a:lnTo>
                    <a:lnTo>
                      <a:pt x="375" y="418"/>
                    </a:lnTo>
                    <a:lnTo>
                      <a:pt x="383" y="393"/>
                    </a:lnTo>
                    <a:lnTo>
                      <a:pt x="369" y="379"/>
                    </a:lnTo>
                    <a:lnTo>
                      <a:pt x="367" y="351"/>
                    </a:lnTo>
                    <a:lnTo>
                      <a:pt x="354" y="329"/>
                    </a:lnTo>
                    <a:lnTo>
                      <a:pt x="369" y="309"/>
                    </a:lnTo>
                    <a:lnTo>
                      <a:pt x="348" y="295"/>
                    </a:lnTo>
                    <a:lnTo>
                      <a:pt x="330" y="315"/>
                    </a:lnTo>
                    <a:lnTo>
                      <a:pt x="305" y="276"/>
                    </a:lnTo>
                    <a:lnTo>
                      <a:pt x="278" y="265"/>
                    </a:lnTo>
                    <a:lnTo>
                      <a:pt x="239" y="265"/>
                    </a:lnTo>
                    <a:lnTo>
                      <a:pt x="214" y="301"/>
                    </a:lnTo>
                    <a:lnTo>
                      <a:pt x="202" y="290"/>
                    </a:lnTo>
                    <a:lnTo>
                      <a:pt x="223" y="242"/>
                    </a:lnTo>
                    <a:lnTo>
                      <a:pt x="204" y="251"/>
                    </a:lnTo>
                    <a:lnTo>
                      <a:pt x="165" y="301"/>
                    </a:lnTo>
                    <a:lnTo>
                      <a:pt x="124" y="345"/>
                    </a:lnTo>
                    <a:lnTo>
                      <a:pt x="87" y="357"/>
                    </a:lnTo>
                    <a:lnTo>
                      <a:pt x="25" y="401"/>
                    </a:lnTo>
                    <a:lnTo>
                      <a:pt x="0" y="398"/>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2" name="Freeform 33">
                <a:extLst>
                  <a:ext uri="{FF2B5EF4-FFF2-40B4-BE49-F238E27FC236}">
                    <a16:creationId xmlns:a16="http://schemas.microsoft.com/office/drawing/2014/main" id="{F343E39A-E2A7-4520-B682-8D7544AEAF02}"/>
                  </a:ext>
                </a:extLst>
              </p:cNvPr>
              <p:cNvSpPr>
                <a:spLocks/>
              </p:cNvSpPr>
              <p:nvPr/>
            </p:nvSpPr>
            <p:spPr bwMode="auto">
              <a:xfrm>
                <a:off x="994" y="615"/>
                <a:ext cx="429" cy="408"/>
              </a:xfrm>
              <a:custGeom>
                <a:avLst/>
                <a:gdLst>
                  <a:gd name="T0" fmla="*/ 0 w 429"/>
                  <a:gd name="T1" fmla="*/ 84 h 408"/>
                  <a:gd name="T2" fmla="*/ 10 w 429"/>
                  <a:gd name="T3" fmla="*/ 53 h 408"/>
                  <a:gd name="T4" fmla="*/ 10 w 429"/>
                  <a:gd name="T5" fmla="*/ 31 h 408"/>
                  <a:gd name="T6" fmla="*/ 25 w 429"/>
                  <a:gd name="T7" fmla="*/ 0 h 408"/>
                  <a:gd name="T8" fmla="*/ 103 w 429"/>
                  <a:gd name="T9" fmla="*/ 20 h 408"/>
                  <a:gd name="T10" fmla="*/ 236 w 429"/>
                  <a:gd name="T11" fmla="*/ 56 h 408"/>
                  <a:gd name="T12" fmla="*/ 289 w 429"/>
                  <a:gd name="T13" fmla="*/ 86 h 408"/>
                  <a:gd name="T14" fmla="*/ 358 w 429"/>
                  <a:gd name="T15" fmla="*/ 114 h 408"/>
                  <a:gd name="T16" fmla="*/ 393 w 429"/>
                  <a:gd name="T17" fmla="*/ 167 h 408"/>
                  <a:gd name="T18" fmla="*/ 428 w 429"/>
                  <a:gd name="T19" fmla="*/ 192 h 408"/>
                  <a:gd name="T20" fmla="*/ 414 w 429"/>
                  <a:gd name="T21" fmla="*/ 212 h 408"/>
                  <a:gd name="T22" fmla="*/ 414 w 429"/>
                  <a:gd name="T23" fmla="*/ 237 h 408"/>
                  <a:gd name="T24" fmla="*/ 401 w 429"/>
                  <a:gd name="T25" fmla="*/ 243 h 408"/>
                  <a:gd name="T26" fmla="*/ 389 w 429"/>
                  <a:gd name="T27" fmla="*/ 265 h 408"/>
                  <a:gd name="T28" fmla="*/ 401 w 429"/>
                  <a:gd name="T29" fmla="*/ 287 h 408"/>
                  <a:gd name="T30" fmla="*/ 399 w 429"/>
                  <a:gd name="T31" fmla="*/ 304 h 408"/>
                  <a:gd name="T32" fmla="*/ 385 w 429"/>
                  <a:gd name="T33" fmla="*/ 326 h 408"/>
                  <a:gd name="T34" fmla="*/ 387 w 429"/>
                  <a:gd name="T35" fmla="*/ 348 h 408"/>
                  <a:gd name="T36" fmla="*/ 411 w 429"/>
                  <a:gd name="T37" fmla="*/ 371 h 408"/>
                  <a:gd name="T38" fmla="*/ 413 w 429"/>
                  <a:gd name="T39" fmla="*/ 393 h 408"/>
                  <a:gd name="T40" fmla="*/ 407 w 429"/>
                  <a:gd name="T41" fmla="*/ 404 h 408"/>
                  <a:gd name="T42" fmla="*/ 383 w 429"/>
                  <a:gd name="T43" fmla="*/ 407 h 408"/>
                  <a:gd name="T44" fmla="*/ 366 w 429"/>
                  <a:gd name="T45" fmla="*/ 396 h 408"/>
                  <a:gd name="T46" fmla="*/ 347 w 429"/>
                  <a:gd name="T47" fmla="*/ 368 h 408"/>
                  <a:gd name="T48" fmla="*/ 339 w 429"/>
                  <a:gd name="T49" fmla="*/ 368 h 408"/>
                  <a:gd name="T50" fmla="*/ 329 w 429"/>
                  <a:gd name="T51" fmla="*/ 357 h 408"/>
                  <a:gd name="T52" fmla="*/ 320 w 429"/>
                  <a:gd name="T53" fmla="*/ 323 h 408"/>
                  <a:gd name="T54" fmla="*/ 308 w 429"/>
                  <a:gd name="T55" fmla="*/ 312 h 408"/>
                  <a:gd name="T56" fmla="*/ 283 w 429"/>
                  <a:gd name="T57" fmla="*/ 295 h 408"/>
                  <a:gd name="T58" fmla="*/ 261 w 429"/>
                  <a:gd name="T59" fmla="*/ 284 h 408"/>
                  <a:gd name="T60" fmla="*/ 230 w 429"/>
                  <a:gd name="T61" fmla="*/ 254 h 408"/>
                  <a:gd name="T62" fmla="*/ 217 w 429"/>
                  <a:gd name="T63" fmla="*/ 231 h 408"/>
                  <a:gd name="T64" fmla="*/ 219 w 429"/>
                  <a:gd name="T65" fmla="*/ 215 h 408"/>
                  <a:gd name="T66" fmla="*/ 232 w 429"/>
                  <a:gd name="T67" fmla="*/ 201 h 408"/>
                  <a:gd name="T68" fmla="*/ 221 w 429"/>
                  <a:gd name="T69" fmla="*/ 184 h 408"/>
                  <a:gd name="T70" fmla="*/ 209 w 429"/>
                  <a:gd name="T71" fmla="*/ 192 h 408"/>
                  <a:gd name="T72" fmla="*/ 190 w 429"/>
                  <a:gd name="T73" fmla="*/ 167 h 408"/>
                  <a:gd name="T74" fmla="*/ 186 w 429"/>
                  <a:gd name="T75" fmla="*/ 181 h 408"/>
                  <a:gd name="T76" fmla="*/ 168 w 429"/>
                  <a:gd name="T77" fmla="*/ 181 h 408"/>
                  <a:gd name="T78" fmla="*/ 165 w 429"/>
                  <a:gd name="T79" fmla="*/ 170 h 408"/>
                  <a:gd name="T80" fmla="*/ 165 w 429"/>
                  <a:gd name="T81" fmla="*/ 151 h 408"/>
                  <a:gd name="T82" fmla="*/ 157 w 429"/>
                  <a:gd name="T83" fmla="*/ 139 h 408"/>
                  <a:gd name="T84" fmla="*/ 145 w 429"/>
                  <a:gd name="T85" fmla="*/ 142 h 408"/>
                  <a:gd name="T86" fmla="*/ 130 w 429"/>
                  <a:gd name="T87" fmla="*/ 112 h 408"/>
                  <a:gd name="T88" fmla="*/ 118 w 429"/>
                  <a:gd name="T89" fmla="*/ 109 h 408"/>
                  <a:gd name="T90" fmla="*/ 101 w 429"/>
                  <a:gd name="T91" fmla="*/ 95 h 408"/>
                  <a:gd name="T92" fmla="*/ 64 w 429"/>
                  <a:gd name="T93" fmla="*/ 98 h 408"/>
                  <a:gd name="T94" fmla="*/ 27 w 429"/>
                  <a:gd name="T95" fmla="*/ 95 h 408"/>
                  <a:gd name="T96" fmla="*/ 0 w 429"/>
                  <a:gd name="T97" fmla="*/ 84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9" h="408">
                    <a:moveTo>
                      <a:pt x="0" y="84"/>
                    </a:moveTo>
                    <a:lnTo>
                      <a:pt x="10" y="53"/>
                    </a:lnTo>
                    <a:lnTo>
                      <a:pt x="10" y="31"/>
                    </a:lnTo>
                    <a:lnTo>
                      <a:pt x="25" y="0"/>
                    </a:lnTo>
                    <a:lnTo>
                      <a:pt x="103" y="20"/>
                    </a:lnTo>
                    <a:lnTo>
                      <a:pt x="236" y="56"/>
                    </a:lnTo>
                    <a:lnTo>
                      <a:pt x="289" y="86"/>
                    </a:lnTo>
                    <a:lnTo>
                      <a:pt x="358" y="114"/>
                    </a:lnTo>
                    <a:lnTo>
                      <a:pt x="393" y="167"/>
                    </a:lnTo>
                    <a:lnTo>
                      <a:pt x="428" y="192"/>
                    </a:lnTo>
                    <a:lnTo>
                      <a:pt x="414" y="212"/>
                    </a:lnTo>
                    <a:lnTo>
                      <a:pt x="414" y="237"/>
                    </a:lnTo>
                    <a:lnTo>
                      <a:pt x="401" y="243"/>
                    </a:lnTo>
                    <a:lnTo>
                      <a:pt x="389" y="265"/>
                    </a:lnTo>
                    <a:lnTo>
                      <a:pt x="401" y="287"/>
                    </a:lnTo>
                    <a:lnTo>
                      <a:pt x="399" y="304"/>
                    </a:lnTo>
                    <a:lnTo>
                      <a:pt x="385" y="326"/>
                    </a:lnTo>
                    <a:lnTo>
                      <a:pt x="387" y="348"/>
                    </a:lnTo>
                    <a:lnTo>
                      <a:pt x="411" y="371"/>
                    </a:lnTo>
                    <a:lnTo>
                      <a:pt x="413" y="393"/>
                    </a:lnTo>
                    <a:lnTo>
                      <a:pt x="407" y="404"/>
                    </a:lnTo>
                    <a:lnTo>
                      <a:pt x="383" y="407"/>
                    </a:lnTo>
                    <a:lnTo>
                      <a:pt x="366" y="396"/>
                    </a:lnTo>
                    <a:lnTo>
                      <a:pt x="347" y="368"/>
                    </a:lnTo>
                    <a:lnTo>
                      <a:pt x="339" y="368"/>
                    </a:lnTo>
                    <a:lnTo>
                      <a:pt x="329" y="357"/>
                    </a:lnTo>
                    <a:lnTo>
                      <a:pt x="320" y="323"/>
                    </a:lnTo>
                    <a:lnTo>
                      <a:pt x="308" y="312"/>
                    </a:lnTo>
                    <a:lnTo>
                      <a:pt x="283" y="295"/>
                    </a:lnTo>
                    <a:lnTo>
                      <a:pt x="261" y="284"/>
                    </a:lnTo>
                    <a:lnTo>
                      <a:pt x="230" y="254"/>
                    </a:lnTo>
                    <a:lnTo>
                      <a:pt x="217" y="231"/>
                    </a:lnTo>
                    <a:lnTo>
                      <a:pt x="219" y="215"/>
                    </a:lnTo>
                    <a:lnTo>
                      <a:pt x="232" y="201"/>
                    </a:lnTo>
                    <a:lnTo>
                      <a:pt x="221" y="184"/>
                    </a:lnTo>
                    <a:lnTo>
                      <a:pt x="209" y="192"/>
                    </a:lnTo>
                    <a:lnTo>
                      <a:pt x="190" y="167"/>
                    </a:lnTo>
                    <a:lnTo>
                      <a:pt x="186" y="181"/>
                    </a:lnTo>
                    <a:lnTo>
                      <a:pt x="168" y="181"/>
                    </a:lnTo>
                    <a:lnTo>
                      <a:pt x="165" y="170"/>
                    </a:lnTo>
                    <a:lnTo>
                      <a:pt x="165" y="151"/>
                    </a:lnTo>
                    <a:lnTo>
                      <a:pt x="157" y="139"/>
                    </a:lnTo>
                    <a:lnTo>
                      <a:pt x="145" y="142"/>
                    </a:lnTo>
                    <a:lnTo>
                      <a:pt x="130" y="112"/>
                    </a:lnTo>
                    <a:lnTo>
                      <a:pt x="118" y="109"/>
                    </a:lnTo>
                    <a:lnTo>
                      <a:pt x="101" y="95"/>
                    </a:lnTo>
                    <a:lnTo>
                      <a:pt x="64" y="98"/>
                    </a:lnTo>
                    <a:lnTo>
                      <a:pt x="27" y="95"/>
                    </a:lnTo>
                    <a:lnTo>
                      <a:pt x="0" y="8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3" name="Freeform 34">
                <a:extLst>
                  <a:ext uri="{FF2B5EF4-FFF2-40B4-BE49-F238E27FC236}">
                    <a16:creationId xmlns:a16="http://schemas.microsoft.com/office/drawing/2014/main" id="{485BE44C-B6D0-4BE5-8457-62773677E92E}"/>
                  </a:ext>
                </a:extLst>
              </p:cNvPr>
              <p:cNvSpPr>
                <a:spLocks/>
              </p:cNvSpPr>
              <p:nvPr/>
            </p:nvSpPr>
            <p:spPr bwMode="auto">
              <a:xfrm>
                <a:off x="908" y="758"/>
                <a:ext cx="274" cy="210"/>
              </a:xfrm>
              <a:custGeom>
                <a:avLst/>
                <a:gdLst>
                  <a:gd name="T0" fmla="*/ 10 w 274"/>
                  <a:gd name="T1" fmla="*/ 0 h 210"/>
                  <a:gd name="T2" fmla="*/ 0 w 274"/>
                  <a:gd name="T3" fmla="*/ 17 h 210"/>
                  <a:gd name="T4" fmla="*/ 0 w 274"/>
                  <a:gd name="T5" fmla="*/ 36 h 210"/>
                  <a:gd name="T6" fmla="*/ 19 w 274"/>
                  <a:gd name="T7" fmla="*/ 56 h 210"/>
                  <a:gd name="T8" fmla="*/ 31 w 274"/>
                  <a:gd name="T9" fmla="*/ 50 h 210"/>
                  <a:gd name="T10" fmla="*/ 35 w 274"/>
                  <a:gd name="T11" fmla="*/ 59 h 210"/>
                  <a:gd name="T12" fmla="*/ 46 w 274"/>
                  <a:gd name="T13" fmla="*/ 61 h 210"/>
                  <a:gd name="T14" fmla="*/ 54 w 274"/>
                  <a:gd name="T15" fmla="*/ 47 h 210"/>
                  <a:gd name="T16" fmla="*/ 81 w 274"/>
                  <a:gd name="T17" fmla="*/ 50 h 210"/>
                  <a:gd name="T18" fmla="*/ 85 w 274"/>
                  <a:gd name="T19" fmla="*/ 64 h 210"/>
                  <a:gd name="T20" fmla="*/ 94 w 274"/>
                  <a:gd name="T21" fmla="*/ 70 h 210"/>
                  <a:gd name="T22" fmla="*/ 117 w 274"/>
                  <a:gd name="T23" fmla="*/ 67 h 210"/>
                  <a:gd name="T24" fmla="*/ 125 w 274"/>
                  <a:gd name="T25" fmla="*/ 75 h 210"/>
                  <a:gd name="T26" fmla="*/ 137 w 274"/>
                  <a:gd name="T27" fmla="*/ 84 h 210"/>
                  <a:gd name="T28" fmla="*/ 146 w 274"/>
                  <a:gd name="T29" fmla="*/ 100 h 210"/>
                  <a:gd name="T30" fmla="*/ 146 w 274"/>
                  <a:gd name="T31" fmla="*/ 123 h 210"/>
                  <a:gd name="T32" fmla="*/ 138 w 274"/>
                  <a:gd name="T33" fmla="*/ 128 h 210"/>
                  <a:gd name="T34" fmla="*/ 142 w 274"/>
                  <a:gd name="T35" fmla="*/ 137 h 210"/>
                  <a:gd name="T36" fmla="*/ 131 w 274"/>
                  <a:gd name="T37" fmla="*/ 150 h 210"/>
                  <a:gd name="T38" fmla="*/ 131 w 274"/>
                  <a:gd name="T39" fmla="*/ 170 h 210"/>
                  <a:gd name="T40" fmla="*/ 148 w 274"/>
                  <a:gd name="T41" fmla="*/ 173 h 210"/>
                  <a:gd name="T42" fmla="*/ 158 w 274"/>
                  <a:gd name="T43" fmla="*/ 167 h 210"/>
                  <a:gd name="T44" fmla="*/ 161 w 274"/>
                  <a:gd name="T45" fmla="*/ 159 h 210"/>
                  <a:gd name="T46" fmla="*/ 167 w 274"/>
                  <a:gd name="T47" fmla="*/ 167 h 210"/>
                  <a:gd name="T48" fmla="*/ 177 w 274"/>
                  <a:gd name="T49" fmla="*/ 162 h 210"/>
                  <a:gd name="T50" fmla="*/ 198 w 274"/>
                  <a:gd name="T51" fmla="*/ 173 h 210"/>
                  <a:gd name="T52" fmla="*/ 211 w 274"/>
                  <a:gd name="T53" fmla="*/ 192 h 210"/>
                  <a:gd name="T54" fmla="*/ 215 w 274"/>
                  <a:gd name="T55" fmla="*/ 192 h 210"/>
                  <a:gd name="T56" fmla="*/ 217 w 274"/>
                  <a:gd name="T57" fmla="*/ 203 h 210"/>
                  <a:gd name="T58" fmla="*/ 231 w 274"/>
                  <a:gd name="T59" fmla="*/ 209 h 210"/>
                  <a:gd name="T60" fmla="*/ 246 w 274"/>
                  <a:gd name="T61" fmla="*/ 209 h 210"/>
                  <a:gd name="T62" fmla="*/ 236 w 274"/>
                  <a:gd name="T63" fmla="*/ 198 h 210"/>
                  <a:gd name="T64" fmla="*/ 240 w 274"/>
                  <a:gd name="T65" fmla="*/ 187 h 210"/>
                  <a:gd name="T66" fmla="*/ 252 w 274"/>
                  <a:gd name="T67" fmla="*/ 198 h 210"/>
                  <a:gd name="T68" fmla="*/ 265 w 274"/>
                  <a:gd name="T69" fmla="*/ 201 h 210"/>
                  <a:gd name="T70" fmla="*/ 267 w 274"/>
                  <a:gd name="T71" fmla="*/ 184 h 210"/>
                  <a:gd name="T72" fmla="*/ 254 w 274"/>
                  <a:gd name="T73" fmla="*/ 170 h 210"/>
                  <a:gd name="T74" fmla="*/ 244 w 274"/>
                  <a:gd name="T75" fmla="*/ 170 h 210"/>
                  <a:gd name="T76" fmla="*/ 231 w 274"/>
                  <a:gd name="T77" fmla="*/ 156 h 210"/>
                  <a:gd name="T78" fmla="*/ 244 w 274"/>
                  <a:gd name="T79" fmla="*/ 156 h 210"/>
                  <a:gd name="T80" fmla="*/ 254 w 274"/>
                  <a:gd name="T81" fmla="*/ 164 h 210"/>
                  <a:gd name="T82" fmla="*/ 273 w 274"/>
                  <a:gd name="T83" fmla="*/ 164 h 210"/>
                  <a:gd name="T84" fmla="*/ 269 w 274"/>
                  <a:gd name="T85" fmla="*/ 148 h 210"/>
                  <a:gd name="T86" fmla="*/ 252 w 274"/>
                  <a:gd name="T87" fmla="*/ 131 h 210"/>
                  <a:gd name="T88" fmla="*/ 240 w 274"/>
                  <a:gd name="T89" fmla="*/ 128 h 210"/>
                  <a:gd name="T90" fmla="*/ 223 w 274"/>
                  <a:gd name="T91" fmla="*/ 109 h 210"/>
                  <a:gd name="T92" fmla="*/ 202 w 274"/>
                  <a:gd name="T93" fmla="*/ 103 h 210"/>
                  <a:gd name="T94" fmla="*/ 185 w 274"/>
                  <a:gd name="T95" fmla="*/ 95 h 210"/>
                  <a:gd name="T96" fmla="*/ 171 w 274"/>
                  <a:gd name="T97" fmla="*/ 70 h 210"/>
                  <a:gd name="T98" fmla="*/ 161 w 274"/>
                  <a:gd name="T99" fmla="*/ 39 h 210"/>
                  <a:gd name="T100" fmla="*/ 148 w 274"/>
                  <a:gd name="T101" fmla="*/ 39 h 210"/>
                  <a:gd name="T102" fmla="*/ 144 w 274"/>
                  <a:gd name="T103" fmla="*/ 31 h 210"/>
                  <a:gd name="T104" fmla="*/ 137 w 274"/>
                  <a:gd name="T105" fmla="*/ 33 h 210"/>
                  <a:gd name="T106" fmla="*/ 123 w 274"/>
                  <a:gd name="T107" fmla="*/ 20 h 210"/>
                  <a:gd name="T108" fmla="*/ 100 w 274"/>
                  <a:gd name="T109" fmla="*/ 14 h 210"/>
                  <a:gd name="T110" fmla="*/ 90 w 274"/>
                  <a:gd name="T111" fmla="*/ 22 h 210"/>
                  <a:gd name="T112" fmla="*/ 69 w 274"/>
                  <a:gd name="T113" fmla="*/ 14 h 210"/>
                  <a:gd name="T114" fmla="*/ 56 w 274"/>
                  <a:gd name="T115" fmla="*/ 14 h 210"/>
                  <a:gd name="T116" fmla="*/ 50 w 274"/>
                  <a:gd name="T117" fmla="*/ 3 h 210"/>
                  <a:gd name="T118" fmla="*/ 44 w 274"/>
                  <a:gd name="T119" fmla="*/ 0 h 210"/>
                  <a:gd name="T120" fmla="*/ 35 w 274"/>
                  <a:gd name="T121" fmla="*/ 3 h 210"/>
                  <a:gd name="T122" fmla="*/ 10 w 274"/>
                  <a:gd name="T123" fmla="*/ 0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10">
                    <a:moveTo>
                      <a:pt x="10" y="0"/>
                    </a:moveTo>
                    <a:lnTo>
                      <a:pt x="0" y="17"/>
                    </a:lnTo>
                    <a:lnTo>
                      <a:pt x="0" y="36"/>
                    </a:lnTo>
                    <a:lnTo>
                      <a:pt x="19" y="56"/>
                    </a:lnTo>
                    <a:lnTo>
                      <a:pt x="31" y="50"/>
                    </a:lnTo>
                    <a:lnTo>
                      <a:pt x="35" y="59"/>
                    </a:lnTo>
                    <a:lnTo>
                      <a:pt x="46" y="61"/>
                    </a:lnTo>
                    <a:lnTo>
                      <a:pt x="54" y="47"/>
                    </a:lnTo>
                    <a:lnTo>
                      <a:pt x="81" y="50"/>
                    </a:lnTo>
                    <a:lnTo>
                      <a:pt x="85" y="64"/>
                    </a:lnTo>
                    <a:lnTo>
                      <a:pt x="94" y="70"/>
                    </a:lnTo>
                    <a:lnTo>
                      <a:pt x="117" y="67"/>
                    </a:lnTo>
                    <a:lnTo>
                      <a:pt x="125" y="75"/>
                    </a:lnTo>
                    <a:lnTo>
                      <a:pt x="137" y="84"/>
                    </a:lnTo>
                    <a:lnTo>
                      <a:pt x="146" y="100"/>
                    </a:lnTo>
                    <a:lnTo>
                      <a:pt x="146" y="123"/>
                    </a:lnTo>
                    <a:lnTo>
                      <a:pt x="138" y="128"/>
                    </a:lnTo>
                    <a:lnTo>
                      <a:pt x="142" y="137"/>
                    </a:lnTo>
                    <a:lnTo>
                      <a:pt x="131" y="150"/>
                    </a:lnTo>
                    <a:lnTo>
                      <a:pt x="131" y="170"/>
                    </a:lnTo>
                    <a:lnTo>
                      <a:pt x="148" y="173"/>
                    </a:lnTo>
                    <a:lnTo>
                      <a:pt x="158" y="167"/>
                    </a:lnTo>
                    <a:lnTo>
                      <a:pt x="161" y="159"/>
                    </a:lnTo>
                    <a:lnTo>
                      <a:pt x="167" y="167"/>
                    </a:lnTo>
                    <a:lnTo>
                      <a:pt x="177" y="162"/>
                    </a:lnTo>
                    <a:lnTo>
                      <a:pt x="198" y="173"/>
                    </a:lnTo>
                    <a:lnTo>
                      <a:pt x="211" y="192"/>
                    </a:lnTo>
                    <a:lnTo>
                      <a:pt x="215" y="192"/>
                    </a:lnTo>
                    <a:lnTo>
                      <a:pt x="217" y="203"/>
                    </a:lnTo>
                    <a:lnTo>
                      <a:pt x="231" y="209"/>
                    </a:lnTo>
                    <a:lnTo>
                      <a:pt x="246" y="209"/>
                    </a:lnTo>
                    <a:lnTo>
                      <a:pt x="236" y="198"/>
                    </a:lnTo>
                    <a:lnTo>
                      <a:pt x="240" y="187"/>
                    </a:lnTo>
                    <a:lnTo>
                      <a:pt x="252" y="198"/>
                    </a:lnTo>
                    <a:lnTo>
                      <a:pt x="265" y="201"/>
                    </a:lnTo>
                    <a:lnTo>
                      <a:pt x="267" y="184"/>
                    </a:lnTo>
                    <a:lnTo>
                      <a:pt x="254" y="170"/>
                    </a:lnTo>
                    <a:lnTo>
                      <a:pt x="244" y="170"/>
                    </a:lnTo>
                    <a:lnTo>
                      <a:pt x="231" y="156"/>
                    </a:lnTo>
                    <a:lnTo>
                      <a:pt x="244" y="156"/>
                    </a:lnTo>
                    <a:lnTo>
                      <a:pt x="254" y="164"/>
                    </a:lnTo>
                    <a:lnTo>
                      <a:pt x="273" y="164"/>
                    </a:lnTo>
                    <a:lnTo>
                      <a:pt x="269" y="148"/>
                    </a:lnTo>
                    <a:lnTo>
                      <a:pt x="252" y="131"/>
                    </a:lnTo>
                    <a:lnTo>
                      <a:pt x="240" y="128"/>
                    </a:lnTo>
                    <a:lnTo>
                      <a:pt x="223" y="109"/>
                    </a:lnTo>
                    <a:lnTo>
                      <a:pt x="202" y="103"/>
                    </a:lnTo>
                    <a:lnTo>
                      <a:pt x="185" y="95"/>
                    </a:lnTo>
                    <a:lnTo>
                      <a:pt x="171" y="70"/>
                    </a:lnTo>
                    <a:lnTo>
                      <a:pt x="161" y="39"/>
                    </a:lnTo>
                    <a:lnTo>
                      <a:pt x="148" y="39"/>
                    </a:lnTo>
                    <a:lnTo>
                      <a:pt x="144" y="31"/>
                    </a:lnTo>
                    <a:lnTo>
                      <a:pt x="137" y="33"/>
                    </a:lnTo>
                    <a:lnTo>
                      <a:pt x="123" y="20"/>
                    </a:lnTo>
                    <a:lnTo>
                      <a:pt x="100" y="14"/>
                    </a:lnTo>
                    <a:lnTo>
                      <a:pt x="90" y="22"/>
                    </a:lnTo>
                    <a:lnTo>
                      <a:pt x="69" y="14"/>
                    </a:lnTo>
                    <a:lnTo>
                      <a:pt x="56" y="14"/>
                    </a:lnTo>
                    <a:lnTo>
                      <a:pt x="50" y="3"/>
                    </a:lnTo>
                    <a:lnTo>
                      <a:pt x="44" y="0"/>
                    </a:lnTo>
                    <a:lnTo>
                      <a:pt x="35" y="3"/>
                    </a:lnTo>
                    <a:lnTo>
                      <a:pt x="10"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 name="Freeform 35">
                <a:extLst>
                  <a:ext uri="{FF2B5EF4-FFF2-40B4-BE49-F238E27FC236}">
                    <a16:creationId xmlns:a16="http://schemas.microsoft.com/office/drawing/2014/main" id="{D90D6D37-7AA9-4E73-83E5-4D5C54B4D9D9}"/>
                  </a:ext>
                </a:extLst>
              </p:cNvPr>
              <p:cNvSpPr>
                <a:spLocks/>
              </p:cNvSpPr>
              <p:nvPr/>
            </p:nvSpPr>
            <p:spPr bwMode="auto">
              <a:xfrm>
                <a:off x="1064" y="1925"/>
                <a:ext cx="195" cy="98"/>
              </a:xfrm>
              <a:custGeom>
                <a:avLst/>
                <a:gdLst>
                  <a:gd name="T0" fmla="*/ 0 w 195"/>
                  <a:gd name="T1" fmla="*/ 49 h 98"/>
                  <a:gd name="T2" fmla="*/ 17 w 195"/>
                  <a:gd name="T3" fmla="*/ 20 h 98"/>
                  <a:gd name="T4" fmla="*/ 25 w 195"/>
                  <a:gd name="T5" fmla="*/ 20 h 98"/>
                  <a:gd name="T6" fmla="*/ 38 w 195"/>
                  <a:gd name="T7" fmla="*/ 6 h 98"/>
                  <a:gd name="T8" fmla="*/ 54 w 195"/>
                  <a:gd name="T9" fmla="*/ 6 h 98"/>
                  <a:gd name="T10" fmla="*/ 58 w 195"/>
                  <a:gd name="T11" fmla="*/ 3 h 98"/>
                  <a:gd name="T12" fmla="*/ 63 w 195"/>
                  <a:gd name="T13" fmla="*/ 0 h 98"/>
                  <a:gd name="T14" fmla="*/ 83 w 195"/>
                  <a:gd name="T15" fmla="*/ 17 h 98"/>
                  <a:gd name="T16" fmla="*/ 88 w 195"/>
                  <a:gd name="T17" fmla="*/ 29 h 98"/>
                  <a:gd name="T18" fmla="*/ 92 w 195"/>
                  <a:gd name="T19" fmla="*/ 23 h 98"/>
                  <a:gd name="T20" fmla="*/ 108 w 195"/>
                  <a:gd name="T21" fmla="*/ 34 h 98"/>
                  <a:gd name="T22" fmla="*/ 117 w 195"/>
                  <a:gd name="T23" fmla="*/ 34 h 98"/>
                  <a:gd name="T24" fmla="*/ 125 w 195"/>
                  <a:gd name="T25" fmla="*/ 43 h 98"/>
                  <a:gd name="T26" fmla="*/ 138 w 195"/>
                  <a:gd name="T27" fmla="*/ 49 h 98"/>
                  <a:gd name="T28" fmla="*/ 138 w 195"/>
                  <a:gd name="T29" fmla="*/ 63 h 98"/>
                  <a:gd name="T30" fmla="*/ 163 w 195"/>
                  <a:gd name="T31" fmla="*/ 63 h 98"/>
                  <a:gd name="T32" fmla="*/ 169 w 195"/>
                  <a:gd name="T33" fmla="*/ 77 h 98"/>
                  <a:gd name="T34" fmla="*/ 184 w 195"/>
                  <a:gd name="T35" fmla="*/ 77 h 98"/>
                  <a:gd name="T36" fmla="*/ 194 w 195"/>
                  <a:gd name="T37" fmla="*/ 94 h 98"/>
                  <a:gd name="T38" fmla="*/ 188 w 195"/>
                  <a:gd name="T39" fmla="*/ 97 h 98"/>
                  <a:gd name="T40" fmla="*/ 184 w 195"/>
                  <a:gd name="T41" fmla="*/ 91 h 98"/>
                  <a:gd name="T42" fmla="*/ 182 w 195"/>
                  <a:gd name="T43" fmla="*/ 88 h 98"/>
                  <a:gd name="T44" fmla="*/ 169 w 195"/>
                  <a:gd name="T45" fmla="*/ 91 h 98"/>
                  <a:gd name="T46" fmla="*/ 165 w 195"/>
                  <a:gd name="T47" fmla="*/ 94 h 98"/>
                  <a:gd name="T48" fmla="*/ 154 w 195"/>
                  <a:gd name="T49" fmla="*/ 97 h 98"/>
                  <a:gd name="T50" fmla="*/ 136 w 195"/>
                  <a:gd name="T51" fmla="*/ 97 h 98"/>
                  <a:gd name="T52" fmla="*/ 125 w 195"/>
                  <a:gd name="T53" fmla="*/ 97 h 98"/>
                  <a:gd name="T54" fmla="*/ 125 w 195"/>
                  <a:gd name="T55" fmla="*/ 88 h 98"/>
                  <a:gd name="T56" fmla="*/ 108 w 195"/>
                  <a:gd name="T57" fmla="*/ 66 h 98"/>
                  <a:gd name="T58" fmla="*/ 108 w 195"/>
                  <a:gd name="T59" fmla="*/ 51 h 98"/>
                  <a:gd name="T60" fmla="*/ 88 w 195"/>
                  <a:gd name="T61" fmla="*/ 51 h 98"/>
                  <a:gd name="T62" fmla="*/ 81 w 195"/>
                  <a:gd name="T63" fmla="*/ 43 h 98"/>
                  <a:gd name="T64" fmla="*/ 75 w 195"/>
                  <a:gd name="T65" fmla="*/ 51 h 98"/>
                  <a:gd name="T66" fmla="*/ 69 w 195"/>
                  <a:gd name="T67" fmla="*/ 40 h 98"/>
                  <a:gd name="T68" fmla="*/ 63 w 195"/>
                  <a:gd name="T69" fmla="*/ 40 h 98"/>
                  <a:gd name="T70" fmla="*/ 63 w 195"/>
                  <a:gd name="T71" fmla="*/ 26 h 98"/>
                  <a:gd name="T72" fmla="*/ 58 w 195"/>
                  <a:gd name="T73" fmla="*/ 20 h 98"/>
                  <a:gd name="T74" fmla="*/ 40 w 195"/>
                  <a:gd name="T75" fmla="*/ 23 h 98"/>
                  <a:gd name="T76" fmla="*/ 29 w 195"/>
                  <a:gd name="T77" fmla="*/ 40 h 98"/>
                  <a:gd name="T78" fmla="*/ 15 w 195"/>
                  <a:gd name="T79" fmla="*/ 43 h 98"/>
                  <a:gd name="T80" fmla="*/ 0 w 195"/>
                  <a:gd name="T81" fmla="*/ 4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 h="98">
                    <a:moveTo>
                      <a:pt x="0" y="49"/>
                    </a:moveTo>
                    <a:lnTo>
                      <a:pt x="17" y="20"/>
                    </a:lnTo>
                    <a:lnTo>
                      <a:pt x="25" y="20"/>
                    </a:lnTo>
                    <a:lnTo>
                      <a:pt x="38" y="6"/>
                    </a:lnTo>
                    <a:lnTo>
                      <a:pt x="54" y="6"/>
                    </a:lnTo>
                    <a:lnTo>
                      <a:pt x="58" y="3"/>
                    </a:lnTo>
                    <a:lnTo>
                      <a:pt x="63" y="0"/>
                    </a:lnTo>
                    <a:lnTo>
                      <a:pt x="83" y="17"/>
                    </a:lnTo>
                    <a:lnTo>
                      <a:pt x="88" y="29"/>
                    </a:lnTo>
                    <a:lnTo>
                      <a:pt x="92" y="23"/>
                    </a:lnTo>
                    <a:lnTo>
                      <a:pt x="108" y="34"/>
                    </a:lnTo>
                    <a:lnTo>
                      <a:pt x="117" y="34"/>
                    </a:lnTo>
                    <a:lnTo>
                      <a:pt x="125" y="43"/>
                    </a:lnTo>
                    <a:lnTo>
                      <a:pt x="138" y="49"/>
                    </a:lnTo>
                    <a:lnTo>
                      <a:pt x="138" y="63"/>
                    </a:lnTo>
                    <a:lnTo>
                      <a:pt x="163" y="63"/>
                    </a:lnTo>
                    <a:lnTo>
                      <a:pt x="169" y="77"/>
                    </a:lnTo>
                    <a:lnTo>
                      <a:pt x="184" y="77"/>
                    </a:lnTo>
                    <a:lnTo>
                      <a:pt x="194" y="94"/>
                    </a:lnTo>
                    <a:lnTo>
                      <a:pt x="188" y="97"/>
                    </a:lnTo>
                    <a:lnTo>
                      <a:pt x="184" y="91"/>
                    </a:lnTo>
                    <a:lnTo>
                      <a:pt x="182" y="88"/>
                    </a:lnTo>
                    <a:lnTo>
                      <a:pt x="169" y="91"/>
                    </a:lnTo>
                    <a:lnTo>
                      <a:pt x="165" y="94"/>
                    </a:lnTo>
                    <a:lnTo>
                      <a:pt x="154" y="97"/>
                    </a:lnTo>
                    <a:lnTo>
                      <a:pt x="136" y="97"/>
                    </a:lnTo>
                    <a:lnTo>
                      <a:pt x="125" y="97"/>
                    </a:lnTo>
                    <a:lnTo>
                      <a:pt x="125" y="88"/>
                    </a:lnTo>
                    <a:lnTo>
                      <a:pt x="108" y="66"/>
                    </a:lnTo>
                    <a:lnTo>
                      <a:pt x="108" y="51"/>
                    </a:lnTo>
                    <a:lnTo>
                      <a:pt x="88" y="51"/>
                    </a:lnTo>
                    <a:lnTo>
                      <a:pt x="81" y="43"/>
                    </a:lnTo>
                    <a:lnTo>
                      <a:pt x="75" y="51"/>
                    </a:lnTo>
                    <a:lnTo>
                      <a:pt x="69" y="40"/>
                    </a:lnTo>
                    <a:lnTo>
                      <a:pt x="63" y="40"/>
                    </a:lnTo>
                    <a:lnTo>
                      <a:pt x="63" y="26"/>
                    </a:lnTo>
                    <a:lnTo>
                      <a:pt x="58" y="20"/>
                    </a:lnTo>
                    <a:lnTo>
                      <a:pt x="40" y="23"/>
                    </a:lnTo>
                    <a:lnTo>
                      <a:pt x="29" y="40"/>
                    </a:lnTo>
                    <a:lnTo>
                      <a:pt x="15" y="43"/>
                    </a:lnTo>
                    <a:lnTo>
                      <a:pt x="0" y="49"/>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 name="Freeform 36">
                <a:extLst>
                  <a:ext uri="{FF2B5EF4-FFF2-40B4-BE49-F238E27FC236}">
                    <a16:creationId xmlns:a16="http://schemas.microsoft.com/office/drawing/2014/main" id="{A00B7CDF-F7BA-41E5-AAC9-1C58A7165A05}"/>
                  </a:ext>
                </a:extLst>
              </p:cNvPr>
              <p:cNvSpPr>
                <a:spLocks/>
              </p:cNvSpPr>
              <p:nvPr/>
            </p:nvSpPr>
            <p:spPr bwMode="auto">
              <a:xfrm>
                <a:off x="1234" y="1995"/>
                <a:ext cx="129" cy="83"/>
              </a:xfrm>
              <a:custGeom>
                <a:avLst/>
                <a:gdLst>
                  <a:gd name="T0" fmla="*/ 0 w 129"/>
                  <a:gd name="T1" fmla="*/ 62 h 83"/>
                  <a:gd name="T2" fmla="*/ 12 w 129"/>
                  <a:gd name="T3" fmla="*/ 65 h 83"/>
                  <a:gd name="T4" fmla="*/ 40 w 129"/>
                  <a:gd name="T5" fmla="*/ 62 h 83"/>
                  <a:gd name="T6" fmla="*/ 52 w 129"/>
                  <a:gd name="T7" fmla="*/ 79 h 83"/>
                  <a:gd name="T8" fmla="*/ 68 w 129"/>
                  <a:gd name="T9" fmla="*/ 82 h 83"/>
                  <a:gd name="T10" fmla="*/ 76 w 129"/>
                  <a:gd name="T11" fmla="*/ 62 h 83"/>
                  <a:gd name="T12" fmla="*/ 72 w 129"/>
                  <a:gd name="T13" fmla="*/ 57 h 83"/>
                  <a:gd name="T14" fmla="*/ 80 w 129"/>
                  <a:gd name="T15" fmla="*/ 48 h 83"/>
                  <a:gd name="T16" fmla="*/ 96 w 129"/>
                  <a:gd name="T17" fmla="*/ 62 h 83"/>
                  <a:gd name="T18" fmla="*/ 108 w 129"/>
                  <a:gd name="T19" fmla="*/ 62 h 83"/>
                  <a:gd name="T20" fmla="*/ 108 w 129"/>
                  <a:gd name="T21" fmla="*/ 54 h 83"/>
                  <a:gd name="T22" fmla="*/ 116 w 129"/>
                  <a:gd name="T23" fmla="*/ 54 h 83"/>
                  <a:gd name="T24" fmla="*/ 128 w 129"/>
                  <a:gd name="T25" fmla="*/ 40 h 83"/>
                  <a:gd name="T26" fmla="*/ 120 w 129"/>
                  <a:gd name="T27" fmla="*/ 37 h 83"/>
                  <a:gd name="T28" fmla="*/ 120 w 129"/>
                  <a:gd name="T29" fmla="*/ 23 h 83"/>
                  <a:gd name="T30" fmla="*/ 120 w 129"/>
                  <a:gd name="T31" fmla="*/ 11 h 83"/>
                  <a:gd name="T32" fmla="*/ 102 w 129"/>
                  <a:gd name="T33" fmla="*/ 8 h 83"/>
                  <a:gd name="T34" fmla="*/ 88 w 129"/>
                  <a:gd name="T35" fmla="*/ 11 h 83"/>
                  <a:gd name="T36" fmla="*/ 76 w 129"/>
                  <a:gd name="T37" fmla="*/ 11 h 83"/>
                  <a:gd name="T38" fmla="*/ 58 w 129"/>
                  <a:gd name="T39" fmla="*/ 8 h 83"/>
                  <a:gd name="T40" fmla="*/ 44 w 129"/>
                  <a:gd name="T41" fmla="*/ 0 h 83"/>
                  <a:gd name="T42" fmla="*/ 40 w 129"/>
                  <a:gd name="T43" fmla="*/ 8 h 83"/>
                  <a:gd name="T44" fmla="*/ 38 w 129"/>
                  <a:gd name="T45" fmla="*/ 25 h 83"/>
                  <a:gd name="T46" fmla="*/ 24 w 129"/>
                  <a:gd name="T47" fmla="*/ 25 h 83"/>
                  <a:gd name="T48" fmla="*/ 20 w 129"/>
                  <a:gd name="T49" fmla="*/ 40 h 83"/>
                  <a:gd name="T50" fmla="*/ 12 w 129"/>
                  <a:gd name="T51" fmla="*/ 45 h 83"/>
                  <a:gd name="T52" fmla="*/ 0 w 129"/>
                  <a:gd name="T53" fmla="*/ 62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9" h="83">
                    <a:moveTo>
                      <a:pt x="0" y="62"/>
                    </a:moveTo>
                    <a:lnTo>
                      <a:pt x="12" y="65"/>
                    </a:lnTo>
                    <a:lnTo>
                      <a:pt x="40" y="62"/>
                    </a:lnTo>
                    <a:lnTo>
                      <a:pt x="52" y="79"/>
                    </a:lnTo>
                    <a:lnTo>
                      <a:pt x="68" y="82"/>
                    </a:lnTo>
                    <a:lnTo>
                      <a:pt x="76" y="62"/>
                    </a:lnTo>
                    <a:lnTo>
                      <a:pt x="72" y="57"/>
                    </a:lnTo>
                    <a:lnTo>
                      <a:pt x="80" y="48"/>
                    </a:lnTo>
                    <a:lnTo>
                      <a:pt x="96" y="62"/>
                    </a:lnTo>
                    <a:lnTo>
                      <a:pt x="108" y="62"/>
                    </a:lnTo>
                    <a:lnTo>
                      <a:pt x="108" y="54"/>
                    </a:lnTo>
                    <a:lnTo>
                      <a:pt x="116" y="54"/>
                    </a:lnTo>
                    <a:lnTo>
                      <a:pt x="128" y="40"/>
                    </a:lnTo>
                    <a:lnTo>
                      <a:pt x="120" y="37"/>
                    </a:lnTo>
                    <a:lnTo>
                      <a:pt x="120" y="23"/>
                    </a:lnTo>
                    <a:lnTo>
                      <a:pt x="120" y="11"/>
                    </a:lnTo>
                    <a:lnTo>
                      <a:pt x="102" y="8"/>
                    </a:lnTo>
                    <a:lnTo>
                      <a:pt x="88" y="11"/>
                    </a:lnTo>
                    <a:lnTo>
                      <a:pt x="76" y="11"/>
                    </a:lnTo>
                    <a:lnTo>
                      <a:pt x="58" y="8"/>
                    </a:lnTo>
                    <a:lnTo>
                      <a:pt x="44" y="0"/>
                    </a:lnTo>
                    <a:lnTo>
                      <a:pt x="40" y="8"/>
                    </a:lnTo>
                    <a:lnTo>
                      <a:pt x="38" y="25"/>
                    </a:lnTo>
                    <a:lnTo>
                      <a:pt x="24" y="25"/>
                    </a:lnTo>
                    <a:lnTo>
                      <a:pt x="20" y="40"/>
                    </a:lnTo>
                    <a:lnTo>
                      <a:pt x="12" y="45"/>
                    </a:lnTo>
                    <a:lnTo>
                      <a:pt x="0" y="6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 name="Freeform 37">
                <a:extLst>
                  <a:ext uri="{FF2B5EF4-FFF2-40B4-BE49-F238E27FC236}">
                    <a16:creationId xmlns:a16="http://schemas.microsoft.com/office/drawing/2014/main" id="{3B5A7606-FB1A-44AB-B894-3E194B4F8A0E}"/>
                  </a:ext>
                </a:extLst>
              </p:cNvPr>
              <p:cNvSpPr>
                <a:spLocks/>
              </p:cNvSpPr>
              <p:nvPr/>
            </p:nvSpPr>
            <p:spPr bwMode="auto">
              <a:xfrm>
                <a:off x="1155" y="2228"/>
                <a:ext cx="802" cy="1698"/>
              </a:xfrm>
              <a:custGeom>
                <a:avLst/>
                <a:gdLst>
                  <a:gd name="T0" fmla="*/ 92 w 802"/>
                  <a:gd name="T1" fmla="*/ 28 h 1698"/>
                  <a:gd name="T2" fmla="*/ 152 w 802"/>
                  <a:gd name="T3" fmla="*/ 3 h 1698"/>
                  <a:gd name="T4" fmla="*/ 127 w 802"/>
                  <a:gd name="T5" fmla="*/ 59 h 1698"/>
                  <a:gd name="T6" fmla="*/ 152 w 802"/>
                  <a:gd name="T7" fmla="*/ 56 h 1698"/>
                  <a:gd name="T8" fmla="*/ 177 w 802"/>
                  <a:gd name="T9" fmla="*/ 53 h 1698"/>
                  <a:gd name="T10" fmla="*/ 212 w 802"/>
                  <a:gd name="T11" fmla="*/ 73 h 1698"/>
                  <a:gd name="T12" fmla="*/ 322 w 802"/>
                  <a:gd name="T13" fmla="*/ 103 h 1698"/>
                  <a:gd name="T14" fmla="*/ 372 w 802"/>
                  <a:gd name="T15" fmla="*/ 134 h 1698"/>
                  <a:gd name="T16" fmla="*/ 437 w 802"/>
                  <a:gd name="T17" fmla="*/ 151 h 1698"/>
                  <a:gd name="T18" fmla="*/ 530 w 802"/>
                  <a:gd name="T19" fmla="*/ 234 h 1698"/>
                  <a:gd name="T20" fmla="*/ 581 w 802"/>
                  <a:gd name="T21" fmla="*/ 338 h 1698"/>
                  <a:gd name="T22" fmla="*/ 780 w 802"/>
                  <a:gd name="T23" fmla="*/ 424 h 1698"/>
                  <a:gd name="T24" fmla="*/ 782 w 802"/>
                  <a:gd name="T25" fmla="*/ 567 h 1698"/>
                  <a:gd name="T26" fmla="*/ 731 w 802"/>
                  <a:gd name="T27" fmla="*/ 642 h 1698"/>
                  <a:gd name="T28" fmla="*/ 723 w 802"/>
                  <a:gd name="T29" fmla="*/ 751 h 1698"/>
                  <a:gd name="T30" fmla="*/ 694 w 802"/>
                  <a:gd name="T31" fmla="*/ 798 h 1698"/>
                  <a:gd name="T32" fmla="*/ 647 w 802"/>
                  <a:gd name="T33" fmla="*/ 879 h 1698"/>
                  <a:gd name="T34" fmla="*/ 579 w 802"/>
                  <a:gd name="T35" fmla="*/ 907 h 1698"/>
                  <a:gd name="T36" fmla="*/ 544 w 802"/>
                  <a:gd name="T37" fmla="*/ 991 h 1698"/>
                  <a:gd name="T38" fmla="*/ 536 w 802"/>
                  <a:gd name="T39" fmla="*/ 1061 h 1698"/>
                  <a:gd name="T40" fmla="*/ 481 w 802"/>
                  <a:gd name="T41" fmla="*/ 1125 h 1698"/>
                  <a:gd name="T42" fmla="*/ 448 w 802"/>
                  <a:gd name="T43" fmla="*/ 1175 h 1698"/>
                  <a:gd name="T44" fmla="*/ 427 w 802"/>
                  <a:gd name="T45" fmla="*/ 1200 h 1698"/>
                  <a:gd name="T46" fmla="*/ 415 w 802"/>
                  <a:gd name="T47" fmla="*/ 1267 h 1698"/>
                  <a:gd name="T48" fmla="*/ 361 w 802"/>
                  <a:gd name="T49" fmla="*/ 1295 h 1698"/>
                  <a:gd name="T50" fmla="*/ 318 w 802"/>
                  <a:gd name="T51" fmla="*/ 1323 h 1698"/>
                  <a:gd name="T52" fmla="*/ 316 w 802"/>
                  <a:gd name="T53" fmla="*/ 1387 h 1698"/>
                  <a:gd name="T54" fmla="*/ 275 w 802"/>
                  <a:gd name="T55" fmla="*/ 1437 h 1698"/>
                  <a:gd name="T56" fmla="*/ 300 w 802"/>
                  <a:gd name="T57" fmla="*/ 1482 h 1698"/>
                  <a:gd name="T58" fmla="*/ 259 w 802"/>
                  <a:gd name="T59" fmla="*/ 1524 h 1698"/>
                  <a:gd name="T60" fmla="*/ 238 w 802"/>
                  <a:gd name="T61" fmla="*/ 1597 h 1698"/>
                  <a:gd name="T62" fmla="*/ 292 w 802"/>
                  <a:gd name="T63" fmla="*/ 1697 h 1698"/>
                  <a:gd name="T64" fmla="*/ 228 w 802"/>
                  <a:gd name="T65" fmla="*/ 1647 h 1698"/>
                  <a:gd name="T66" fmla="*/ 187 w 802"/>
                  <a:gd name="T67" fmla="*/ 1557 h 1698"/>
                  <a:gd name="T68" fmla="*/ 183 w 802"/>
                  <a:gd name="T69" fmla="*/ 1323 h 1698"/>
                  <a:gd name="T70" fmla="*/ 177 w 802"/>
                  <a:gd name="T71" fmla="*/ 1223 h 1698"/>
                  <a:gd name="T72" fmla="*/ 181 w 802"/>
                  <a:gd name="T73" fmla="*/ 1114 h 1698"/>
                  <a:gd name="T74" fmla="*/ 189 w 802"/>
                  <a:gd name="T75" fmla="*/ 1027 h 1698"/>
                  <a:gd name="T76" fmla="*/ 185 w 802"/>
                  <a:gd name="T77" fmla="*/ 888 h 1698"/>
                  <a:gd name="T78" fmla="*/ 191 w 802"/>
                  <a:gd name="T79" fmla="*/ 773 h 1698"/>
                  <a:gd name="T80" fmla="*/ 144 w 802"/>
                  <a:gd name="T81" fmla="*/ 695 h 1698"/>
                  <a:gd name="T82" fmla="*/ 72 w 802"/>
                  <a:gd name="T83" fmla="*/ 634 h 1698"/>
                  <a:gd name="T84" fmla="*/ 47 w 802"/>
                  <a:gd name="T85" fmla="*/ 539 h 1698"/>
                  <a:gd name="T86" fmla="*/ 14 w 802"/>
                  <a:gd name="T87" fmla="*/ 486 h 1698"/>
                  <a:gd name="T88" fmla="*/ 16 w 802"/>
                  <a:gd name="T89" fmla="*/ 396 h 1698"/>
                  <a:gd name="T90" fmla="*/ 8 w 802"/>
                  <a:gd name="T91" fmla="*/ 310 h 1698"/>
                  <a:gd name="T92" fmla="*/ 58 w 802"/>
                  <a:gd name="T93" fmla="*/ 140 h 1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698">
                    <a:moveTo>
                      <a:pt x="62" y="75"/>
                    </a:moveTo>
                    <a:lnTo>
                      <a:pt x="72" y="56"/>
                    </a:lnTo>
                    <a:lnTo>
                      <a:pt x="92" y="28"/>
                    </a:lnTo>
                    <a:lnTo>
                      <a:pt x="121" y="11"/>
                    </a:lnTo>
                    <a:lnTo>
                      <a:pt x="136" y="0"/>
                    </a:lnTo>
                    <a:lnTo>
                      <a:pt x="152" y="3"/>
                    </a:lnTo>
                    <a:lnTo>
                      <a:pt x="148" y="17"/>
                    </a:lnTo>
                    <a:lnTo>
                      <a:pt x="131" y="31"/>
                    </a:lnTo>
                    <a:lnTo>
                      <a:pt x="127" y="59"/>
                    </a:lnTo>
                    <a:lnTo>
                      <a:pt x="131" y="81"/>
                    </a:lnTo>
                    <a:lnTo>
                      <a:pt x="146" y="81"/>
                    </a:lnTo>
                    <a:lnTo>
                      <a:pt x="152" y="56"/>
                    </a:lnTo>
                    <a:lnTo>
                      <a:pt x="156" y="31"/>
                    </a:lnTo>
                    <a:lnTo>
                      <a:pt x="166" y="39"/>
                    </a:lnTo>
                    <a:lnTo>
                      <a:pt x="177" y="53"/>
                    </a:lnTo>
                    <a:lnTo>
                      <a:pt x="197" y="47"/>
                    </a:lnTo>
                    <a:lnTo>
                      <a:pt x="209" y="59"/>
                    </a:lnTo>
                    <a:lnTo>
                      <a:pt x="212" y="73"/>
                    </a:lnTo>
                    <a:lnTo>
                      <a:pt x="242" y="67"/>
                    </a:lnTo>
                    <a:lnTo>
                      <a:pt x="300" y="59"/>
                    </a:lnTo>
                    <a:lnTo>
                      <a:pt x="322" y="103"/>
                    </a:lnTo>
                    <a:lnTo>
                      <a:pt x="359" y="126"/>
                    </a:lnTo>
                    <a:lnTo>
                      <a:pt x="357" y="145"/>
                    </a:lnTo>
                    <a:lnTo>
                      <a:pt x="372" y="134"/>
                    </a:lnTo>
                    <a:lnTo>
                      <a:pt x="390" y="134"/>
                    </a:lnTo>
                    <a:lnTo>
                      <a:pt x="411" y="154"/>
                    </a:lnTo>
                    <a:lnTo>
                      <a:pt x="437" y="151"/>
                    </a:lnTo>
                    <a:lnTo>
                      <a:pt x="458" y="154"/>
                    </a:lnTo>
                    <a:lnTo>
                      <a:pt x="493" y="190"/>
                    </a:lnTo>
                    <a:lnTo>
                      <a:pt x="530" y="234"/>
                    </a:lnTo>
                    <a:lnTo>
                      <a:pt x="546" y="285"/>
                    </a:lnTo>
                    <a:lnTo>
                      <a:pt x="536" y="324"/>
                    </a:lnTo>
                    <a:lnTo>
                      <a:pt x="581" y="338"/>
                    </a:lnTo>
                    <a:lnTo>
                      <a:pt x="655" y="357"/>
                    </a:lnTo>
                    <a:lnTo>
                      <a:pt x="731" y="380"/>
                    </a:lnTo>
                    <a:lnTo>
                      <a:pt x="780" y="424"/>
                    </a:lnTo>
                    <a:lnTo>
                      <a:pt x="801" y="466"/>
                    </a:lnTo>
                    <a:lnTo>
                      <a:pt x="801" y="519"/>
                    </a:lnTo>
                    <a:lnTo>
                      <a:pt x="782" y="567"/>
                    </a:lnTo>
                    <a:lnTo>
                      <a:pt x="760" y="592"/>
                    </a:lnTo>
                    <a:lnTo>
                      <a:pt x="746" y="608"/>
                    </a:lnTo>
                    <a:lnTo>
                      <a:pt x="731" y="642"/>
                    </a:lnTo>
                    <a:lnTo>
                      <a:pt x="729" y="673"/>
                    </a:lnTo>
                    <a:lnTo>
                      <a:pt x="731" y="712"/>
                    </a:lnTo>
                    <a:lnTo>
                      <a:pt x="723" y="751"/>
                    </a:lnTo>
                    <a:lnTo>
                      <a:pt x="711" y="759"/>
                    </a:lnTo>
                    <a:lnTo>
                      <a:pt x="707" y="782"/>
                    </a:lnTo>
                    <a:lnTo>
                      <a:pt x="694" y="798"/>
                    </a:lnTo>
                    <a:lnTo>
                      <a:pt x="692" y="818"/>
                    </a:lnTo>
                    <a:lnTo>
                      <a:pt x="674" y="840"/>
                    </a:lnTo>
                    <a:lnTo>
                      <a:pt x="647" y="879"/>
                    </a:lnTo>
                    <a:lnTo>
                      <a:pt x="624" y="890"/>
                    </a:lnTo>
                    <a:lnTo>
                      <a:pt x="608" y="888"/>
                    </a:lnTo>
                    <a:lnTo>
                      <a:pt x="579" y="907"/>
                    </a:lnTo>
                    <a:lnTo>
                      <a:pt x="550" y="952"/>
                    </a:lnTo>
                    <a:lnTo>
                      <a:pt x="544" y="969"/>
                    </a:lnTo>
                    <a:lnTo>
                      <a:pt x="544" y="991"/>
                    </a:lnTo>
                    <a:lnTo>
                      <a:pt x="550" y="1016"/>
                    </a:lnTo>
                    <a:lnTo>
                      <a:pt x="536" y="1041"/>
                    </a:lnTo>
                    <a:lnTo>
                      <a:pt x="536" y="1061"/>
                    </a:lnTo>
                    <a:lnTo>
                      <a:pt x="513" y="1083"/>
                    </a:lnTo>
                    <a:lnTo>
                      <a:pt x="495" y="1100"/>
                    </a:lnTo>
                    <a:lnTo>
                      <a:pt x="481" y="1125"/>
                    </a:lnTo>
                    <a:lnTo>
                      <a:pt x="476" y="1150"/>
                    </a:lnTo>
                    <a:lnTo>
                      <a:pt x="456" y="1181"/>
                    </a:lnTo>
                    <a:lnTo>
                      <a:pt x="448" y="1175"/>
                    </a:lnTo>
                    <a:lnTo>
                      <a:pt x="433" y="1175"/>
                    </a:lnTo>
                    <a:lnTo>
                      <a:pt x="413" y="1186"/>
                    </a:lnTo>
                    <a:lnTo>
                      <a:pt x="427" y="1200"/>
                    </a:lnTo>
                    <a:lnTo>
                      <a:pt x="427" y="1228"/>
                    </a:lnTo>
                    <a:lnTo>
                      <a:pt x="425" y="1250"/>
                    </a:lnTo>
                    <a:lnTo>
                      <a:pt x="415" y="1267"/>
                    </a:lnTo>
                    <a:lnTo>
                      <a:pt x="390" y="1270"/>
                    </a:lnTo>
                    <a:lnTo>
                      <a:pt x="370" y="1278"/>
                    </a:lnTo>
                    <a:lnTo>
                      <a:pt x="361" y="1295"/>
                    </a:lnTo>
                    <a:lnTo>
                      <a:pt x="361" y="1323"/>
                    </a:lnTo>
                    <a:lnTo>
                      <a:pt x="337" y="1326"/>
                    </a:lnTo>
                    <a:lnTo>
                      <a:pt x="318" y="1323"/>
                    </a:lnTo>
                    <a:lnTo>
                      <a:pt x="312" y="1334"/>
                    </a:lnTo>
                    <a:lnTo>
                      <a:pt x="322" y="1345"/>
                    </a:lnTo>
                    <a:lnTo>
                      <a:pt x="316" y="1387"/>
                    </a:lnTo>
                    <a:lnTo>
                      <a:pt x="308" y="1423"/>
                    </a:lnTo>
                    <a:lnTo>
                      <a:pt x="283" y="1423"/>
                    </a:lnTo>
                    <a:lnTo>
                      <a:pt x="275" y="1437"/>
                    </a:lnTo>
                    <a:lnTo>
                      <a:pt x="277" y="1465"/>
                    </a:lnTo>
                    <a:lnTo>
                      <a:pt x="290" y="1465"/>
                    </a:lnTo>
                    <a:lnTo>
                      <a:pt x="300" y="1482"/>
                    </a:lnTo>
                    <a:lnTo>
                      <a:pt x="294" y="1510"/>
                    </a:lnTo>
                    <a:lnTo>
                      <a:pt x="281" y="1513"/>
                    </a:lnTo>
                    <a:lnTo>
                      <a:pt x="259" y="1524"/>
                    </a:lnTo>
                    <a:lnTo>
                      <a:pt x="253" y="1546"/>
                    </a:lnTo>
                    <a:lnTo>
                      <a:pt x="251" y="1580"/>
                    </a:lnTo>
                    <a:lnTo>
                      <a:pt x="238" y="1597"/>
                    </a:lnTo>
                    <a:lnTo>
                      <a:pt x="286" y="1652"/>
                    </a:lnTo>
                    <a:lnTo>
                      <a:pt x="300" y="1680"/>
                    </a:lnTo>
                    <a:lnTo>
                      <a:pt x="292" y="1697"/>
                    </a:lnTo>
                    <a:lnTo>
                      <a:pt x="271" y="1686"/>
                    </a:lnTo>
                    <a:lnTo>
                      <a:pt x="253" y="1664"/>
                    </a:lnTo>
                    <a:lnTo>
                      <a:pt x="228" y="1647"/>
                    </a:lnTo>
                    <a:lnTo>
                      <a:pt x="205" y="1619"/>
                    </a:lnTo>
                    <a:lnTo>
                      <a:pt x="189" y="1585"/>
                    </a:lnTo>
                    <a:lnTo>
                      <a:pt x="187" y="1557"/>
                    </a:lnTo>
                    <a:lnTo>
                      <a:pt x="191" y="1535"/>
                    </a:lnTo>
                    <a:lnTo>
                      <a:pt x="189" y="1354"/>
                    </a:lnTo>
                    <a:lnTo>
                      <a:pt x="183" y="1323"/>
                    </a:lnTo>
                    <a:lnTo>
                      <a:pt x="166" y="1289"/>
                    </a:lnTo>
                    <a:lnTo>
                      <a:pt x="166" y="1259"/>
                    </a:lnTo>
                    <a:lnTo>
                      <a:pt x="177" y="1223"/>
                    </a:lnTo>
                    <a:lnTo>
                      <a:pt x="187" y="1178"/>
                    </a:lnTo>
                    <a:lnTo>
                      <a:pt x="183" y="1133"/>
                    </a:lnTo>
                    <a:lnTo>
                      <a:pt x="181" y="1114"/>
                    </a:lnTo>
                    <a:lnTo>
                      <a:pt x="179" y="1089"/>
                    </a:lnTo>
                    <a:lnTo>
                      <a:pt x="185" y="1077"/>
                    </a:lnTo>
                    <a:lnTo>
                      <a:pt x="189" y="1027"/>
                    </a:lnTo>
                    <a:lnTo>
                      <a:pt x="185" y="1002"/>
                    </a:lnTo>
                    <a:lnTo>
                      <a:pt x="193" y="941"/>
                    </a:lnTo>
                    <a:lnTo>
                      <a:pt x="185" y="888"/>
                    </a:lnTo>
                    <a:lnTo>
                      <a:pt x="191" y="860"/>
                    </a:lnTo>
                    <a:lnTo>
                      <a:pt x="201" y="807"/>
                    </a:lnTo>
                    <a:lnTo>
                      <a:pt x="191" y="773"/>
                    </a:lnTo>
                    <a:lnTo>
                      <a:pt x="172" y="748"/>
                    </a:lnTo>
                    <a:lnTo>
                      <a:pt x="166" y="720"/>
                    </a:lnTo>
                    <a:lnTo>
                      <a:pt x="144" y="695"/>
                    </a:lnTo>
                    <a:lnTo>
                      <a:pt x="121" y="678"/>
                    </a:lnTo>
                    <a:lnTo>
                      <a:pt x="88" y="670"/>
                    </a:lnTo>
                    <a:lnTo>
                      <a:pt x="72" y="634"/>
                    </a:lnTo>
                    <a:lnTo>
                      <a:pt x="51" y="597"/>
                    </a:lnTo>
                    <a:lnTo>
                      <a:pt x="49" y="567"/>
                    </a:lnTo>
                    <a:lnTo>
                      <a:pt x="47" y="539"/>
                    </a:lnTo>
                    <a:lnTo>
                      <a:pt x="41" y="519"/>
                    </a:lnTo>
                    <a:lnTo>
                      <a:pt x="29" y="497"/>
                    </a:lnTo>
                    <a:lnTo>
                      <a:pt x="14" y="486"/>
                    </a:lnTo>
                    <a:lnTo>
                      <a:pt x="2" y="463"/>
                    </a:lnTo>
                    <a:lnTo>
                      <a:pt x="16" y="444"/>
                    </a:lnTo>
                    <a:lnTo>
                      <a:pt x="16" y="396"/>
                    </a:lnTo>
                    <a:lnTo>
                      <a:pt x="8" y="371"/>
                    </a:lnTo>
                    <a:lnTo>
                      <a:pt x="0" y="346"/>
                    </a:lnTo>
                    <a:lnTo>
                      <a:pt x="8" y="310"/>
                    </a:lnTo>
                    <a:lnTo>
                      <a:pt x="39" y="220"/>
                    </a:lnTo>
                    <a:lnTo>
                      <a:pt x="41" y="181"/>
                    </a:lnTo>
                    <a:lnTo>
                      <a:pt x="58" y="140"/>
                    </a:lnTo>
                    <a:lnTo>
                      <a:pt x="58" y="117"/>
                    </a:lnTo>
                    <a:lnTo>
                      <a:pt x="62" y="75"/>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1027" name="Rectangle 40">
            <a:extLst>
              <a:ext uri="{FF2B5EF4-FFF2-40B4-BE49-F238E27FC236}">
                <a16:creationId xmlns:a16="http://schemas.microsoft.com/office/drawing/2014/main" id="{D853197B-4A12-4316-8FC4-92F1E4CDAD1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Fare clic per modificare il titolo dello schema</a:t>
            </a:r>
          </a:p>
        </p:txBody>
      </p:sp>
      <p:sp>
        <p:nvSpPr>
          <p:cNvPr id="1065" name="Rectangle 41">
            <a:extLst>
              <a:ext uri="{FF2B5EF4-FFF2-40B4-BE49-F238E27FC236}">
                <a16:creationId xmlns:a16="http://schemas.microsoft.com/office/drawing/2014/main" id="{AA07FA60-98FC-4CAA-8A87-E204EB88753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SzPct val="65000"/>
        <a:buFont typeface="Monotype Sorts" pitchFamily="2" charset="2"/>
        <a:buChar char="F"/>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hemeOverride" Target="../theme/themeOverride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hemeOverride" Target="../theme/themeOverride12.xml"/><Relationship Id="rId5" Type="http://schemas.openxmlformats.org/officeDocument/2006/relationships/image" Target="../media/image22.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3.xml"/><Relationship Id="rId5" Type="http://schemas.openxmlformats.org/officeDocument/2006/relationships/image" Target="../media/image22.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14.xml"/><Relationship Id="rId5" Type="http://schemas.openxmlformats.org/officeDocument/2006/relationships/image" Target="../media/image23.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hemeOverride" Target="../theme/themeOverride15.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hemeOverride" Target="../theme/themeOverride16.xml"/><Relationship Id="rId5" Type="http://schemas.openxmlformats.org/officeDocument/2006/relationships/image" Target="../media/image26.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hemeOverride" Target="../theme/themeOverride17.xml"/><Relationship Id="rId5" Type="http://schemas.openxmlformats.org/officeDocument/2006/relationships/image" Target="../media/image26.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hemeOverride" Target="../theme/themeOverride18.xml"/><Relationship Id="rId5" Type="http://schemas.openxmlformats.org/officeDocument/2006/relationships/image" Target="../media/image27.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hemeOverride" Target="../theme/themeOverride19.xml"/><Relationship Id="rId5" Type="http://schemas.openxmlformats.org/officeDocument/2006/relationships/image" Target="../media/image28.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hemeOverride" Target="../theme/themeOverride20.xml"/><Relationship Id="rId5" Type="http://schemas.openxmlformats.org/officeDocument/2006/relationships/image" Target="../media/image29.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hemeOverride" Target="../theme/themeOverride21.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hemeOverride" Target="../theme/themeOverride22.xml"/><Relationship Id="rId5" Type="http://schemas.openxmlformats.org/officeDocument/2006/relationships/image" Target="../media/image32.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23.xml"/><Relationship Id="rId7"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hemeOverride" Target="../theme/themeOverride2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0.jpeg"/><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hemeOverride" Target="../theme/themeOverride24.xml"/><Relationship Id="rId5" Type="http://schemas.openxmlformats.org/officeDocument/2006/relationships/image" Target="../media/image38.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hemeOverride" Target="../theme/themeOverride25.xml"/><Relationship Id="rId5" Type="http://schemas.openxmlformats.org/officeDocument/2006/relationships/image" Target="../media/image39.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hemeOverride" Target="../theme/themeOverride26.xml"/><Relationship Id="rId5" Type="http://schemas.openxmlformats.org/officeDocument/2006/relationships/image" Target="../media/image40.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hemeOverride" Target="../theme/themeOverride27.xml"/><Relationship Id="rId5" Type="http://schemas.openxmlformats.org/officeDocument/2006/relationships/image" Target="../media/image41.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28.xml"/><Relationship Id="rId5" Type="http://schemas.openxmlformats.org/officeDocument/2006/relationships/image" Target="../media/image42.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hemeOverride" Target="../theme/themeOverride29.xml"/><Relationship Id="rId5" Type="http://schemas.openxmlformats.org/officeDocument/2006/relationships/image" Target="../media/image43.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3.jpeg"/><Relationship Id="rId9"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30.xml"/><Relationship Id="rId5" Type="http://schemas.openxmlformats.org/officeDocument/2006/relationships/image" Target="../media/image4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hemeOverride" Target="../theme/themeOverride31.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hemeOverride" Target="../theme/themeOverride32.xml"/><Relationship Id="rId5" Type="http://schemas.openxmlformats.org/officeDocument/2006/relationships/image" Target="../media/image48.jpe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hemeOverride" Target="../theme/themeOverride33.xml"/><Relationship Id="rId6" Type="http://schemas.openxmlformats.org/officeDocument/2006/relationships/image" Target="../media/image50.gif"/><Relationship Id="rId5" Type="http://schemas.openxmlformats.org/officeDocument/2006/relationships/image" Target="../media/image49.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hemeOverride" Target="../theme/themeOverride34.xml"/><Relationship Id="rId5" Type="http://schemas.openxmlformats.org/officeDocument/2006/relationships/image" Target="../media/image51.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hemeOverride" Target="../theme/themeOverride35.xml"/><Relationship Id="rId5" Type="http://schemas.openxmlformats.org/officeDocument/2006/relationships/image" Target="../media/image52.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hemeOverride" Target="../theme/themeOverride36.xml"/><Relationship Id="rId5" Type="http://schemas.openxmlformats.org/officeDocument/2006/relationships/image" Target="../media/image53.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hemeOverride" Target="../theme/themeOverride37.xml"/><Relationship Id="rId5" Type="http://schemas.openxmlformats.org/officeDocument/2006/relationships/image" Target="../media/image5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hemeOverride" Target="../theme/themeOverride38.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hemeOverride" Target="../theme/themeOverride39.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hemeOverride" Target="../theme/themeOverride40.xml"/><Relationship Id="rId5" Type="http://schemas.openxmlformats.org/officeDocument/2006/relationships/image" Target="../media/image58.jpe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hemeOverride" Target="../theme/themeOverride41.xml"/><Relationship Id="rId5" Type="http://schemas.openxmlformats.org/officeDocument/2006/relationships/image" Target="../media/image59.jpeg"/><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62.jpeg"/><Relationship Id="rId2" Type="http://schemas.openxmlformats.org/officeDocument/2006/relationships/slideLayout" Target="../slideLayouts/slideLayout6.xml"/><Relationship Id="rId1" Type="http://schemas.openxmlformats.org/officeDocument/2006/relationships/themeOverride" Target="../theme/themeOverride42.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hemeOverride" Target="../theme/themeOverride43.xml"/><Relationship Id="rId5" Type="http://schemas.openxmlformats.org/officeDocument/2006/relationships/image" Target="../media/image63.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hemeOverride" Target="../theme/themeOverride44.xml"/><Relationship Id="rId5" Type="http://schemas.openxmlformats.org/officeDocument/2006/relationships/image" Target="../media/image64.jpeg"/><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hemeOverride" Target="../theme/themeOverride45.xml"/><Relationship Id="rId5" Type="http://schemas.openxmlformats.org/officeDocument/2006/relationships/image" Target="../media/image65.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hemeOverride" Target="../theme/themeOverride46.xml"/><Relationship Id="rId5" Type="http://schemas.openxmlformats.org/officeDocument/2006/relationships/image" Target="../media/image66.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hemeOverride" Target="../theme/themeOverride47.xml"/><Relationship Id="rId5" Type="http://schemas.openxmlformats.org/officeDocument/2006/relationships/image" Target="../media/image67.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hemeOverride" Target="../theme/themeOverride48.xml"/><Relationship Id="rId5" Type="http://schemas.openxmlformats.org/officeDocument/2006/relationships/image" Target="../media/image68.jpe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hemeOverride" Target="../theme/themeOverride49.xml"/><Relationship Id="rId5" Type="http://schemas.openxmlformats.org/officeDocument/2006/relationships/image" Target="../media/image69.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1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hemeOverride" Target="../theme/themeOverride50.xml"/><Relationship Id="rId5" Type="http://schemas.openxmlformats.org/officeDocument/2006/relationships/image" Target="../media/image70.jpe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hemeOverride" Target="../theme/themeOverride51.xml"/><Relationship Id="rId5" Type="http://schemas.openxmlformats.org/officeDocument/2006/relationships/image" Target="../media/image71.jpe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hemeOverride" Target="../theme/themeOverride52.xml"/><Relationship Id="rId5" Type="http://schemas.openxmlformats.org/officeDocument/2006/relationships/image" Target="../media/image72.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hemeOverride" Target="../theme/themeOverride53.xml"/><Relationship Id="rId5" Type="http://schemas.openxmlformats.org/officeDocument/2006/relationships/image" Target="../media/image73.jpe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hemeOverride" Target="../theme/themeOverride54.xml"/><Relationship Id="rId5" Type="http://schemas.openxmlformats.org/officeDocument/2006/relationships/image" Target="../media/image74.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7.xml"/><Relationship Id="rId5" Type="http://schemas.openxmlformats.org/officeDocument/2006/relationships/image" Target="../media/image1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CB7CF1-E2B4-4368-BE4D-427BCAA9E2BD}"/>
              </a:ext>
            </a:extLst>
          </p:cNvPr>
          <p:cNvSpPr>
            <a:spLocks noChangeArrowheads="1"/>
          </p:cNvSpPr>
          <p:nvPr/>
        </p:nvSpPr>
        <p:spPr bwMode="auto">
          <a:xfrm>
            <a:off x="838200" y="2438400"/>
            <a:ext cx="7531100" cy="1282700"/>
          </a:xfrm>
          <a:prstGeom prst="rect">
            <a:avLst/>
          </a:prstGeom>
          <a:gradFill rotWithShape="0">
            <a:gsLst>
              <a:gs pos="0">
                <a:srgbClr val="A3F25F"/>
              </a:gs>
              <a:gs pos="50000">
                <a:srgbClr val="FFFFFF"/>
              </a:gs>
              <a:gs pos="100000">
                <a:srgbClr val="A3F25F"/>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endParaRPr lang="it-IT" altLang="it-IT"/>
          </a:p>
        </p:txBody>
      </p:sp>
      <p:sp>
        <p:nvSpPr>
          <p:cNvPr id="35843" name="Rectangle 3">
            <a:extLst>
              <a:ext uri="{FF2B5EF4-FFF2-40B4-BE49-F238E27FC236}">
                <a16:creationId xmlns:a16="http://schemas.microsoft.com/office/drawing/2014/main" id="{885AE7EF-7863-44A7-8C43-A9BC7289A247}"/>
              </a:ext>
            </a:extLst>
          </p:cNvPr>
          <p:cNvSpPr>
            <a:spLocks noChangeArrowheads="1"/>
          </p:cNvSpPr>
          <p:nvPr/>
        </p:nvSpPr>
        <p:spPr bwMode="auto">
          <a:xfrm>
            <a:off x="1822450" y="2584450"/>
            <a:ext cx="6172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it-IT" sz="2800" b="1" i="0">
                <a:solidFill>
                  <a:schemeClr val="hlink"/>
                </a:solidFill>
                <a:effectLst>
                  <a:outerShdw blurRad="38100" dist="38100" dir="2700000" algn="tl">
                    <a:srgbClr val="000000"/>
                  </a:outerShdw>
                </a:effectLst>
              </a:rPr>
              <a:t>ELEMENTI DI COMUNICAZIONE </a:t>
            </a:r>
          </a:p>
          <a:p>
            <a:pPr>
              <a:defRPr/>
            </a:pPr>
            <a:r>
              <a:rPr lang="it-IT" sz="2800" b="1" i="0">
                <a:solidFill>
                  <a:schemeClr val="hlink"/>
                </a:solidFill>
                <a:effectLst>
                  <a:outerShdw blurRad="38100" dist="38100" dir="2700000" algn="tl">
                    <a:srgbClr val="000000"/>
                  </a:outerShdw>
                </a:effectLst>
              </a:rPr>
              <a:t>              MULTIMEDIALE</a:t>
            </a:r>
          </a:p>
        </p:txBody>
      </p:sp>
      <p:sp>
        <p:nvSpPr>
          <p:cNvPr id="3076" name="Rectangle 4">
            <a:extLst>
              <a:ext uri="{FF2B5EF4-FFF2-40B4-BE49-F238E27FC236}">
                <a16:creationId xmlns:a16="http://schemas.microsoft.com/office/drawing/2014/main" id="{14A7BF32-E5FE-4963-9A1B-623BCB93E78A}"/>
              </a:ext>
            </a:extLst>
          </p:cNvPr>
          <p:cNvSpPr>
            <a:spLocks noChangeArrowheads="1"/>
          </p:cNvSpPr>
          <p:nvPr/>
        </p:nvSpPr>
        <p:spPr bwMode="auto">
          <a:xfrm>
            <a:off x="1504950" y="3962400"/>
            <a:ext cx="6361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i="1">
                <a:solidFill>
                  <a:srgbClr val="00279F"/>
                </a:solidFill>
                <a:latin typeface="Times New Roman" panose="02020603050405020304" pitchFamily="18" charset="0"/>
              </a:defRPr>
            </a:lvl1pPr>
            <a:lvl2pPr marL="742950" indent="-285750" defTabSz="762000">
              <a:defRPr sz="2400" i="1">
                <a:solidFill>
                  <a:srgbClr val="00279F"/>
                </a:solidFill>
                <a:latin typeface="Times New Roman" panose="02020603050405020304" pitchFamily="18" charset="0"/>
              </a:defRPr>
            </a:lvl2pPr>
            <a:lvl3pPr marL="1143000" indent="-228600" defTabSz="762000">
              <a:defRPr sz="2400" i="1">
                <a:solidFill>
                  <a:srgbClr val="00279F"/>
                </a:solidFill>
                <a:latin typeface="Times New Roman" panose="02020603050405020304" pitchFamily="18" charset="0"/>
              </a:defRPr>
            </a:lvl3pPr>
            <a:lvl4pPr marL="1600200" indent="-228600" defTabSz="762000">
              <a:defRPr sz="2400" i="1">
                <a:solidFill>
                  <a:srgbClr val="00279F"/>
                </a:solidFill>
                <a:latin typeface="Times New Roman" panose="02020603050405020304" pitchFamily="18" charset="0"/>
              </a:defRPr>
            </a:lvl4pPr>
            <a:lvl5pPr marL="2057400" indent="-228600" defTabSz="762000">
              <a:defRPr sz="2400" i="1">
                <a:solidFill>
                  <a:srgbClr val="00279F"/>
                </a:solidFill>
                <a:latin typeface="Times New Roman" panose="02020603050405020304" pitchFamily="18" charset="0"/>
              </a:defRPr>
            </a:lvl5pPr>
            <a:lvl6pPr marL="2514600" indent="-228600" defTabSz="7620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defTabSz="7620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defTabSz="7620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defTabSz="762000" eaLnBrk="0" fontAlgn="base" hangingPunct="0">
              <a:spcBef>
                <a:spcPct val="0"/>
              </a:spcBef>
              <a:spcAft>
                <a:spcPct val="0"/>
              </a:spcAft>
              <a:defRPr sz="2400" i="1">
                <a:solidFill>
                  <a:srgbClr val="00279F"/>
                </a:solidFill>
                <a:latin typeface="Times New Roman" panose="02020603050405020304" pitchFamily="18" charset="0"/>
              </a:defRPr>
            </a:lvl9pPr>
          </a:lstStyle>
          <a:p>
            <a:pPr algn="ctr"/>
            <a:r>
              <a:rPr lang="it-IT" altLang="it-IT" b="1" i="0" u="sng"/>
              <a:t>(La Cultura dei ‘FUMETTI’)</a:t>
            </a:r>
          </a:p>
          <a:p>
            <a:pPr algn="ctr"/>
            <a:r>
              <a:rPr lang="it-IT" altLang="it-IT" i="0"/>
              <a:t>Tratto dal libro ‘Fare fumetti’ di Stefano Santarelli</a:t>
            </a:r>
            <a:endParaRPr lang="it-IT" altLang="it-IT" sz="2000" i="0"/>
          </a:p>
        </p:txBody>
      </p:sp>
      <p:sp>
        <p:nvSpPr>
          <p:cNvPr id="35845" name="Rectangle 5">
            <a:extLst>
              <a:ext uri="{FF2B5EF4-FFF2-40B4-BE49-F238E27FC236}">
                <a16:creationId xmlns:a16="http://schemas.microsoft.com/office/drawing/2014/main" id="{CAB2BA82-6BB4-4456-93FC-6FDF84B1376E}"/>
              </a:ext>
            </a:extLst>
          </p:cNvPr>
          <p:cNvSpPr>
            <a:spLocks noChangeArrowheads="1"/>
          </p:cNvSpPr>
          <p:nvPr/>
        </p:nvSpPr>
        <p:spPr bwMode="auto">
          <a:xfrm>
            <a:off x="609600" y="5181600"/>
            <a:ext cx="771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it-IT" sz="1200" b="1">
                <a:solidFill>
                  <a:srgbClr val="FAFD00"/>
                </a:solidFill>
                <a:effectLst>
                  <a:outerShdw blurRad="38100" dist="38100" dir="2700000" algn="tl">
                    <a:srgbClr val="000000"/>
                  </a:outerShdw>
                </a:effectLst>
              </a:rPr>
              <a:t>DOCENTI  :   Luigi  FERRUGLIO ,  Roberto MINGOZZI</a:t>
            </a:r>
          </a:p>
          <a:p>
            <a:pPr>
              <a:defRPr/>
            </a:pPr>
            <a:r>
              <a:rPr lang="it-IT" sz="1200" b="1">
                <a:solidFill>
                  <a:srgbClr val="FAFD00"/>
                </a:solidFill>
                <a:effectLst>
                  <a:outerShdw blurRad="38100" dist="38100" dir="2700000" algn="tl">
                    <a:srgbClr val="000000"/>
                  </a:outerShdw>
                </a:effectLst>
              </a:rPr>
              <a:t>ALLIEVI  :   classe   V TIEs   a.s. 2003/2004</a:t>
            </a:r>
          </a:p>
        </p:txBody>
      </p:sp>
      <p:pic>
        <p:nvPicPr>
          <p:cNvPr id="3078" name="Picture 10" descr="LOG_OD_01">
            <a:extLst>
              <a:ext uri="{FF2B5EF4-FFF2-40B4-BE49-F238E27FC236}">
                <a16:creationId xmlns:a16="http://schemas.microsoft.com/office/drawing/2014/main" id="{96C7D657-CF3B-47AC-B403-12FE06FF8C3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981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tesina">
            <a:extLst>
              <a:ext uri="{FF2B5EF4-FFF2-40B4-BE49-F238E27FC236}">
                <a16:creationId xmlns:a16="http://schemas.microsoft.com/office/drawing/2014/main" id="{66655169-DD28-4C44-946A-0127054FA48F}"/>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29000" y="1219200"/>
            <a:ext cx="2209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21506" name="Picture 2" descr="LOG_OD_01">
            <a:extLst>
              <a:ext uri="{FF2B5EF4-FFF2-40B4-BE49-F238E27FC236}">
                <a16:creationId xmlns:a16="http://schemas.microsoft.com/office/drawing/2014/main" id="{BD096775-57F2-422D-B3C9-B85AF09D6069}"/>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3C901AD5-6CD0-4333-8593-E62FEFF7108F}"/>
              </a:ext>
            </a:extLst>
          </p:cNvPr>
          <p:cNvSpPr>
            <a:spLocks noGrp="1" noChangeArrowheads="1"/>
          </p:cNvSpPr>
          <p:nvPr>
            <p:ph type="title"/>
          </p:nvPr>
        </p:nvSpPr>
        <p:spPr>
          <a:xfrm>
            <a:off x="2362200" y="228600"/>
            <a:ext cx="5181600" cy="609600"/>
          </a:xfrm>
        </p:spPr>
        <p:txBody>
          <a:bodyPr/>
          <a:lstStyle/>
          <a:p>
            <a:r>
              <a:rPr lang="it-IT" altLang="it-IT" sz="2400"/>
              <a:t>La closure …</a:t>
            </a:r>
          </a:p>
        </p:txBody>
      </p:sp>
      <p:pic>
        <p:nvPicPr>
          <p:cNvPr id="88068" name="Picture 4" descr="pap_1">
            <a:extLst>
              <a:ext uri="{FF2B5EF4-FFF2-40B4-BE49-F238E27FC236}">
                <a16:creationId xmlns:a16="http://schemas.microsoft.com/office/drawing/2014/main" id="{18ACAA56-2AE3-4A92-803D-CDA71414AA9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2600" y="1143000"/>
            <a:ext cx="2800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descr="pap_2">
            <a:extLst>
              <a:ext uri="{FF2B5EF4-FFF2-40B4-BE49-F238E27FC236}">
                <a16:creationId xmlns:a16="http://schemas.microsoft.com/office/drawing/2014/main" id="{2B58D022-31DB-49D4-970A-9FA481F27AE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72000" y="1143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pap_3">
            <a:extLst>
              <a:ext uri="{FF2B5EF4-FFF2-40B4-BE49-F238E27FC236}">
                <a16:creationId xmlns:a16="http://schemas.microsoft.com/office/drawing/2014/main" id="{2DC35875-32EE-45BC-B1D0-20F73E4F78F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43400" y="3886200"/>
            <a:ext cx="2895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0-#ppt_w/2"/>
                                          </p:val>
                                        </p:tav>
                                        <p:tav tm="100000">
                                          <p:val>
                                            <p:strVal val="#ppt_x"/>
                                          </p:val>
                                        </p:tav>
                                      </p:tavLst>
                                    </p:anim>
                                    <p:anim calcmode="lin" valueType="num">
                                      <p:cBhvr additive="base">
                                        <p:cTn id="8"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additive="base">
                                        <p:cTn id="13" dur="500" fill="hold"/>
                                        <p:tgtEl>
                                          <p:spTgt spid="88069"/>
                                        </p:tgtEl>
                                        <p:attrNameLst>
                                          <p:attrName>ppt_x</p:attrName>
                                        </p:attrNameLst>
                                      </p:cBhvr>
                                      <p:tavLst>
                                        <p:tav tm="0">
                                          <p:val>
                                            <p:strVal val="0-#ppt_w/2"/>
                                          </p:val>
                                        </p:tav>
                                        <p:tav tm="100000">
                                          <p:val>
                                            <p:strVal val="#ppt_x"/>
                                          </p:val>
                                        </p:tav>
                                      </p:tavLst>
                                    </p:anim>
                                    <p:anim calcmode="lin" valueType="num">
                                      <p:cBhvr additive="base">
                                        <p:cTn id="14" dur="500" fill="hold"/>
                                        <p:tgtEl>
                                          <p:spTgt spid="880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8070"/>
                                        </p:tgtEl>
                                        <p:attrNameLst>
                                          <p:attrName>style.visibility</p:attrName>
                                        </p:attrNameLst>
                                      </p:cBhvr>
                                      <p:to>
                                        <p:strVal val="visible"/>
                                      </p:to>
                                    </p:set>
                                    <p:anim calcmode="lin" valueType="num">
                                      <p:cBhvr additive="base">
                                        <p:cTn id="19" dur="500" fill="hold"/>
                                        <p:tgtEl>
                                          <p:spTgt spid="88070"/>
                                        </p:tgtEl>
                                        <p:attrNameLst>
                                          <p:attrName>ppt_x</p:attrName>
                                        </p:attrNameLst>
                                      </p:cBhvr>
                                      <p:tavLst>
                                        <p:tav tm="0">
                                          <p:val>
                                            <p:strVal val="0-#ppt_w/2"/>
                                          </p:val>
                                        </p:tav>
                                        <p:tav tm="100000">
                                          <p:val>
                                            <p:strVal val="#ppt_x"/>
                                          </p:val>
                                        </p:tav>
                                      </p:tavLst>
                                    </p:anim>
                                    <p:anim calcmode="lin" valueType="num">
                                      <p:cBhvr additive="base">
                                        <p:cTn id="20" dur="500" fill="hold"/>
                                        <p:tgtEl>
                                          <p:spTgt spid="880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23554" name="Picture 2" descr="LOG_OD_01">
            <a:extLst>
              <a:ext uri="{FF2B5EF4-FFF2-40B4-BE49-F238E27FC236}">
                <a16:creationId xmlns:a16="http://schemas.microsoft.com/office/drawing/2014/main" id="{8164E266-4745-43A6-A7A9-3321ED3C4C1A}"/>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BF42C001-989E-474B-8496-C8E7BC06DBA0}"/>
              </a:ext>
            </a:extLst>
          </p:cNvPr>
          <p:cNvSpPr>
            <a:spLocks noGrp="1" noChangeArrowheads="1"/>
          </p:cNvSpPr>
          <p:nvPr>
            <p:ph type="title"/>
          </p:nvPr>
        </p:nvSpPr>
        <p:spPr>
          <a:xfrm>
            <a:off x="2362200" y="228600"/>
            <a:ext cx="5181600" cy="609600"/>
          </a:xfrm>
        </p:spPr>
        <p:txBody>
          <a:bodyPr/>
          <a:lstStyle/>
          <a:p>
            <a:r>
              <a:rPr lang="it-IT" altLang="it-IT" sz="2400"/>
              <a:t>La closure …</a:t>
            </a:r>
          </a:p>
        </p:txBody>
      </p:sp>
      <p:sp>
        <p:nvSpPr>
          <p:cNvPr id="90116" name="Text Box 4">
            <a:extLst>
              <a:ext uri="{FF2B5EF4-FFF2-40B4-BE49-F238E27FC236}">
                <a16:creationId xmlns:a16="http://schemas.microsoft.com/office/drawing/2014/main" id="{76587B21-50F2-43D4-989B-F2ED108B4B8C}"/>
              </a:ext>
            </a:extLst>
          </p:cNvPr>
          <p:cNvSpPr txBox="1">
            <a:spLocks noChangeArrowheads="1"/>
          </p:cNvSpPr>
          <p:nvPr/>
        </p:nvSpPr>
        <p:spPr bwMode="auto">
          <a:xfrm>
            <a:off x="1600200" y="1981200"/>
            <a:ext cx="5489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 Diversamente dallo spettatore del</a:t>
            </a:r>
          </a:p>
          <a:p>
            <a:r>
              <a:rPr lang="it-IT" altLang="it-IT" sz="2800" b="1"/>
              <a:t>cinema e della TV …</a:t>
            </a:r>
          </a:p>
        </p:txBody>
      </p:sp>
      <p:sp>
        <p:nvSpPr>
          <p:cNvPr id="90117" name="Text Box 5">
            <a:extLst>
              <a:ext uri="{FF2B5EF4-FFF2-40B4-BE49-F238E27FC236}">
                <a16:creationId xmlns:a16="http://schemas.microsoft.com/office/drawing/2014/main" id="{CBC7F69C-20CB-4A02-AE6D-6E6E321FE184}"/>
              </a:ext>
            </a:extLst>
          </p:cNvPr>
          <p:cNvSpPr txBox="1">
            <a:spLocks noChangeArrowheads="1"/>
          </p:cNvSpPr>
          <p:nvPr/>
        </p:nvSpPr>
        <p:spPr bwMode="auto">
          <a:xfrm>
            <a:off x="1600200" y="3276600"/>
            <a:ext cx="70802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 il lettore di un fumetto è un collaboratore </a:t>
            </a:r>
          </a:p>
          <a:p>
            <a:r>
              <a:rPr lang="it-IT" altLang="it-IT" sz="2800" b="1"/>
              <a:t>spontaneo e consapevole e la closure è l’agente</a:t>
            </a:r>
          </a:p>
          <a:p>
            <a:r>
              <a:rPr lang="it-IT" altLang="it-IT" sz="2800" b="1"/>
              <a:t>del cambiamento del tempo e del movimento  </a:t>
            </a:r>
          </a:p>
          <a:p>
            <a:endParaRPr lang="it-IT" altLang="it-IT" sz="2800" b="1"/>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1000" fill="hold"/>
                                        <p:tgtEl>
                                          <p:spTgt spid="90116"/>
                                        </p:tgtEl>
                                        <p:attrNameLst>
                                          <p:attrName>ppt_w</p:attrName>
                                        </p:attrNameLst>
                                      </p:cBhvr>
                                      <p:tavLst>
                                        <p:tav tm="0">
                                          <p:val>
                                            <p:fltVal val="0"/>
                                          </p:val>
                                        </p:tav>
                                        <p:tav tm="100000">
                                          <p:val>
                                            <p:strVal val="#ppt_w"/>
                                          </p:val>
                                        </p:tav>
                                      </p:tavLst>
                                    </p:anim>
                                    <p:anim calcmode="lin" valueType="num">
                                      <p:cBhvr>
                                        <p:cTn id="8" dur="1000" fill="hold"/>
                                        <p:tgtEl>
                                          <p:spTgt spid="90116"/>
                                        </p:tgtEl>
                                        <p:attrNameLst>
                                          <p:attrName>ppt_h</p:attrName>
                                        </p:attrNameLst>
                                      </p:cBhvr>
                                      <p:tavLst>
                                        <p:tav tm="0">
                                          <p:val>
                                            <p:fltVal val="0"/>
                                          </p:val>
                                        </p:tav>
                                        <p:tav tm="100000">
                                          <p:val>
                                            <p:strVal val="#ppt_h"/>
                                          </p:val>
                                        </p:tav>
                                      </p:tavLst>
                                    </p:anim>
                                    <p:anim calcmode="lin" valueType="num">
                                      <p:cBhvr>
                                        <p:cTn id="9" dur="1000" fill="hold"/>
                                        <p:tgtEl>
                                          <p:spTgt spid="901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0117"/>
                                        </p:tgtEl>
                                        <p:attrNameLst>
                                          <p:attrName>style.visibility</p:attrName>
                                        </p:attrNameLst>
                                      </p:cBhvr>
                                      <p:to>
                                        <p:strVal val="visible"/>
                                      </p:to>
                                    </p:set>
                                    <p:anim calcmode="lin" valueType="num">
                                      <p:cBhvr>
                                        <p:cTn id="15" dur="1000" fill="hold"/>
                                        <p:tgtEl>
                                          <p:spTgt spid="90117"/>
                                        </p:tgtEl>
                                        <p:attrNameLst>
                                          <p:attrName>ppt_w</p:attrName>
                                        </p:attrNameLst>
                                      </p:cBhvr>
                                      <p:tavLst>
                                        <p:tav tm="0">
                                          <p:val>
                                            <p:fltVal val="0"/>
                                          </p:val>
                                        </p:tav>
                                        <p:tav tm="100000">
                                          <p:val>
                                            <p:strVal val="#ppt_w"/>
                                          </p:val>
                                        </p:tav>
                                      </p:tavLst>
                                    </p:anim>
                                    <p:anim calcmode="lin" valueType="num">
                                      <p:cBhvr>
                                        <p:cTn id="16" dur="1000" fill="hold"/>
                                        <p:tgtEl>
                                          <p:spTgt spid="90117"/>
                                        </p:tgtEl>
                                        <p:attrNameLst>
                                          <p:attrName>ppt_h</p:attrName>
                                        </p:attrNameLst>
                                      </p:cBhvr>
                                      <p:tavLst>
                                        <p:tav tm="0">
                                          <p:val>
                                            <p:fltVal val="0"/>
                                          </p:val>
                                        </p:tav>
                                        <p:tav tm="100000">
                                          <p:val>
                                            <p:strVal val="#ppt_h"/>
                                          </p:val>
                                        </p:tav>
                                      </p:tavLst>
                                    </p:anim>
                                    <p:anim calcmode="lin" valueType="num">
                                      <p:cBhvr>
                                        <p:cTn id="17" dur="1000" fill="hold"/>
                                        <p:tgtEl>
                                          <p:spTgt spid="9011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01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P spid="901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DADADA"/>
        </a:solidFill>
        <a:effectLst/>
      </p:bgPr>
    </p:bg>
    <p:spTree>
      <p:nvGrpSpPr>
        <p:cNvPr id="1" name=""/>
        <p:cNvGrpSpPr/>
        <p:nvPr/>
      </p:nvGrpSpPr>
      <p:grpSpPr>
        <a:xfrm>
          <a:off x="0" y="0"/>
          <a:ext cx="0" cy="0"/>
          <a:chOff x="0" y="0"/>
          <a:chExt cx="0" cy="0"/>
        </a:xfrm>
      </p:grpSpPr>
      <p:pic>
        <p:nvPicPr>
          <p:cNvPr id="25602" name="Picture 2" descr="LOG_OD_01">
            <a:extLst>
              <a:ext uri="{FF2B5EF4-FFF2-40B4-BE49-F238E27FC236}">
                <a16:creationId xmlns:a16="http://schemas.microsoft.com/office/drawing/2014/main" id="{44CEFDD5-8EE9-4E2E-A887-EC473CA2CC01}"/>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0BCBE112-A1E9-494C-97FC-7D7FF30071E3}"/>
              </a:ext>
            </a:extLst>
          </p:cNvPr>
          <p:cNvSpPr>
            <a:spLocks noGrp="1" noChangeArrowheads="1"/>
          </p:cNvSpPr>
          <p:nvPr>
            <p:ph type="title"/>
          </p:nvPr>
        </p:nvSpPr>
        <p:spPr>
          <a:xfrm>
            <a:off x="2362200" y="228600"/>
            <a:ext cx="5181600" cy="609600"/>
          </a:xfrm>
        </p:spPr>
        <p:txBody>
          <a:bodyPr/>
          <a:lstStyle/>
          <a:p>
            <a:r>
              <a:rPr lang="it-IT" altLang="it-IT" sz="2400"/>
              <a:t>Fumetti – l’idea</a:t>
            </a:r>
          </a:p>
        </p:txBody>
      </p:sp>
      <p:pic>
        <p:nvPicPr>
          <p:cNvPr id="25604" name="Picture 7" descr="caciocav">
            <a:extLst>
              <a:ext uri="{FF2B5EF4-FFF2-40B4-BE49-F238E27FC236}">
                <a16:creationId xmlns:a16="http://schemas.microsoft.com/office/drawing/2014/main" id="{0C262F5A-B176-4C5A-AE0A-54172B53973D}"/>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47800" y="15240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caciocav">
            <a:extLst>
              <a:ext uri="{FF2B5EF4-FFF2-40B4-BE49-F238E27FC236}">
                <a16:creationId xmlns:a16="http://schemas.microsoft.com/office/drawing/2014/main" id="{469E3D21-A163-4147-96C2-138CABF399C0}"/>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2800" y="16002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caciocav">
            <a:extLst>
              <a:ext uri="{FF2B5EF4-FFF2-40B4-BE49-F238E27FC236}">
                <a16:creationId xmlns:a16="http://schemas.microsoft.com/office/drawing/2014/main" id="{B78A3120-EDBD-4AE0-BA4F-2DED608FB82D}"/>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86400" y="16764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caciocav">
            <a:extLst>
              <a:ext uri="{FF2B5EF4-FFF2-40B4-BE49-F238E27FC236}">
                <a16:creationId xmlns:a16="http://schemas.microsoft.com/office/drawing/2014/main" id="{7877B581-48E4-4BFD-9DC3-7CED38E607C6}"/>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2800" y="12192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Freeform 13">
            <a:extLst>
              <a:ext uri="{FF2B5EF4-FFF2-40B4-BE49-F238E27FC236}">
                <a16:creationId xmlns:a16="http://schemas.microsoft.com/office/drawing/2014/main" id="{52858C30-6CBA-4E58-AD00-059D6C8147C6}"/>
              </a:ext>
            </a:extLst>
          </p:cNvPr>
          <p:cNvSpPr>
            <a:spLocks/>
          </p:cNvSpPr>
          <p:nvPr/>
        </p:nvSpPr>
        <p:spPr bwMode="auto">
          <a:xfrm>
            <a:off x="1828800" y="1524000"/>
            <a:ext cx="5854700" cy="622300"/>
          </a:xfrm>
          <a:custGeom>
            <a:avLst/>
            <a:gdLst>
              <a:gd name="T0" fmla="*/ 0 w 3688"/>
              <a:gd name="T1" fmla="*/ 381000 h 392"/>
              <a:gd name="T2" fmla="*/ 914400 w 3688"/>
              <a:gd name="T3" fmla="*/ 609600 h 392"/>
              <a:gd name="T4" fmla="*/ 1752600 w 3688"/>
              <a:gd name="T5" fmla="*/ 457200 h 392"/>
              <a:gd name="T6" fmla="*/ 3962400 w 3688"/>
              <a:gd name="T7" fmla="*/ 533400 h 392"/>
              <a:gd name="T8" fmla="*/ 5562600 w 3688"/>
              <a:gd name="T9" fmla="*/ 76200 h 392"/>
              <a:gd name="T10" fmla="*/ 5715000 w 3688"/>
              <a:gd name="T11" fmla="*/ 76200 h 392"/>
              <a:gd name="T12" fmla="*/ 5638800 w 3688"/>
              <a:gd name="T13" fmla="*/ 76200 h 392"/>
              <a:gd name="T14" fmla="*/ 5562600 w 3688"/>
              <a:gd name="T15" fmla="*/ 76200 h 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88" h="392">
                <a:moveTo>
                  <a:pt x="0" y="240"/>
                </a:moveTo>
                <a:cubicBezTo>
                  <a:pt x="196" y="308"/>
                  <a:pt x="392" y="376"/>
                  <a:pt x="576" y="384"/>
                </a:cubicBezTo>
                <a:cubicBezTo>
                  <a:pt x="760" y="392"/>
                  <a:pt x="784" y="296"/>
                  <a:pt x="1104" y="288"/>
                </a:cubicBezTo>
                <a:cubicBezTo>
                  <a:pt x="1424" y="280"/>
                  <a:pt x="2096" y="376"/>
                  <a:pt x="2496" y="336"/>
                </a:cubicBezTo>
                <a:cubicBezTo>
                  <a:pt x="2896" y="296"/>
                  <a:pt x="3320" y="96"/>
                  <a:pt x="3504" y="48"/>
                </a:cubicBezTo>
                <a:cubicBezTo>
                  <a:pt x="3688" y="0"/>
                  <a:pt x="3592" y="48"/>
                  <a:pt x="3600" y="48"/>
                </a:cubicBezTo>
                <a:cubicBezTo>
                  <a:pt x="3608" y="48"/>
                  <a:pt x="3568" y="48"/>
                  <a:pt x="3552" y="48"/>
                </a:cubicBezTo>
                <a:cubicBezTo>
                  <a:pt x="3536" y="48"/>
                  <a:pt x="3512" y="48"/>
                  <a:pt x="3504" y="48"/>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81934" name="Text Box 14">
            <a:extLst>
              <a:ext uri="{FF2B5EF4-FFF2-40B4-BE49-F238E27FC236}">
                <a16:creationId xmlns:a16="http://schemas.microsoft.com/office/drawing/2014/main" id="{7F4B1CCC-66EA-498C-B7A1-2821A59F07DF}"/>
              </a:ext>
            </a:extLst>
          </p:cNvPr>
          <p:cNvSpPr txBox="1">
            <a:spLocks noChangeArrowheads="1"/>
          </p:cNvSpPr>
          <p:nvPr/>
        </p:nvSpPr>
        <p:spPr bwMode="auto">
          <a:xfrm>
            <a:off x="1371600" y="3352800"/>
            <a:ext cx="660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‘facitevi conto come tanti cacicavalli appisi’</a:t>
            </a:r>
          </a:p>
        </p:txBody>
      </p:sp>
      <p:sp>
        <p:nvSpPr>
          <p:cNvPr id="25610" name="Text Box 15">
            <a:extLst>
              <a:ext uri="{FF2B5EF4-FFF2-40B4-BE49-F238E27FC236}">
                <a16:creationId xmlns:a16="http://schemas.microsoft.com/office/drawing/2014/main" id="{93C6EB1C-E2AA-4D3D-9C08-2D8F2FCDBF2C}"/>
              </a:ext>
            </a:extLst>
          </p:cNvPr>
          <p:cNvSpPr txBox="1">
            <a:spLocks noChangeArrowheads="1"/>
          </p:cNvSpPr>
          <p:nvPr/>
        </p:nvSpPr>
        <p:spPr bwMode="auto">
          <a:xfrm>
            <a:off x="1355725" y="415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endParaRPr lang="it-IT" altLang="it-IT"/>
          </a:p>
        </p:txBody>
      </p:sp>
      <p:sp>
        <p:nvSpPr>
          <p:cNvPr id="81936" name="Text Box 16">
            <a:extLst>
              <a:ext uri="{FF2B5EF4-FFF2-40B4-BE49-F238E27FC236}">
                <a16:creationId xmlns:a16="http://schemas.microsoft.com/office/drawing/2014/main" id="{4AD471EA-8245-4791-9EDD-80658E2A5D8A}"/>
              </a:ext>
            </a:extLst>
          </p:cNvPr>
          <p:cNvSpPr txBox="1">
            <a:spLocks noChangeArrowheads="1"/>
          </p:cNvSpPr>
          <p:nvPr/>
        </p:nvSpPr>
        <p:spPr bwMode="auto">
          <a:xfrm>
            <a:off x="762000" y="4114800"/>
            <a:ext cx="77517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a:t>Così diceva un professore napoletano per spiegare le idee,</a:t>
            </a:r>
          </a:p>
          <a:p>
            <a:r>
              <a:rPr lang="it-IT" altLang="it-IT"/>
              <a:t>intese come concetti, che secondo Platone si trovano ‘appese’</a:t>
            </a:r>
          </a:p>
          <a:p>
            <a:r>
              <a:rPr lang="it-IT" altLang="it-IT"/>
              <a:t>nel cosiddetto ‘iperuranio’; la loro caduta nel nostro mondo </a:t>
            </a:r>
          </a:p>
          <a:p>
            <a:r>
              <a:rPr lang="it-IT" altLang="it-IT"/>
              <a:t>provoca la nascita di tutto ciò che viviamo e conosciamo. </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81934"/>
                                        </p:tgtEl>
                                        <p:attrNameLst>
                                          <p:attrName>style.visibility</p:attrName>
                                        </p:attrNameLst>
                                      </p:cBhvr>
                                      <p:to>
                                        <p:strVal val="visible"/>
                                      </p:to>
                                    </p:set>
                                    <p:anim calcmode="lin" valueType="num">
                                      <p:cBhvr>
                                        <p:cTn id="7" dur="500" fill="hold"/>
                                        <p:tgtEl>
                                          <p:spTgt spid="81934"/>
                                        </p:tgtEl>
                                        <p:attrNameLst>
                                          <p:attrName>ppt_x</p:attrName>
                                        </p:attrNameLst>
                                      </p:cBhvr>
                                      <p:tavLst>
                                        <p:tav tm="0">
                                          <p:val>
                                            <p:strVal val="#ppt_x-#ppt_w/2"/>
                                          </p:val>
                                        </p:tav>
                                        <p:tav tm="100000">
                                          <p:val>
                                            <p:strVal val="#ppt_x"/>
                                          </p:val>
                                        </p:tav>
                                      </p:tavLst>
                                    </p:anim>
                                    <p:anim calcmode="lin" valueType="num">
                                      <p:cBhvr>
                                        <p:cTn id="8" dur="500" fill="hold"/>
                                        <p:tgtEl>
                                          <p:spTgt spid="81934"/>
                                        </p:tgtEl>
                                        <p:attrNameLst>
                                          <p:attrName>ppt_y</p:attrName>
                                        </p:attrNameLst>
                                      </p:cBhvr>
                                      <p:tavLst>
                                        <p:tav tm="0">
                                          <p:val>
                                            <p:strVal val="#ppt_y"/>
                                          </p:val>
                                        </p:tav>
                                        <p:tav tm="100000">
                                          <p:val>
                                            <p:strVal val="#ppt_y"/>
                                          </p:val>
                                        </p:tav>
                                      </p:tavLst>
                                    </p:anim>
                                    <p:anim calcmode="lin" valueType="num">
                                      <p:cBhvr>
                                        <p:cTn id="9" dur="500" fill="hold"/>
                                        <p:tgtEl>
                                          <p:spTgt spid="81934"/>
                                        </p:tgtEl>
                                        <p:attrNameLst>
                                          <p:attrName>ppt_w</p:attrName>
                                        </p:attrNameLst>
                                      </p:cBhvr>
                                      <p:tavLst>
                                        <p:tav tm="0">
                                          <p:val>
                                            <p:fltVal val="0"/>
                                          </p:val>
                                        </p:tav>
                                        <p:tav tm="100000">
                                          <p:val>
                                            <p:strVal val="#ppt_w"/>
                                          </p:val>
                                        </p:tav>
                                      </p:tavLst>
                                    </p:anim>
                                    <p:anim calcmode="lin" valueType="num">
                                      <p:cBhvr>
                                        <p:cTn id="10" dur="500" fill="hold"/>
                                        <p:tgtEl>
                                          <p:spTgt spid="81934"/>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1936"/>
                                        </p:tgtEl>
                                        <p:attrNameLst>
                                          <p:attrName>style.visibility</p:attrName>
                                        </p:attrNameLst>
                                      </p:cBhvr>
                                      <p:to>
                                        <p:strVal val="visible"/>
                                      </p:to>
                                    </p:set>
                                    <p:anim calcmode="lin" valueType="num">
                                      <p:cBhvr>
                                        <p:cTn id="15" dur="500" fill="hold"/>
                                        <p:tgtEl>
                                          <p:spTgt spid="81936"/>
                                        </p:tgtEl>
                                        <p:attrNameLst>
                                          <p:attrName>ppt_w</p:attrName>
                                        </p:attrNameLst>
                                      </p:cBhvr>
                                      <p:tavLst>
                                        <p:tav tm="0">
                                          <p:val>
                                            <p:fltVal val="0"/>
                                          </p:val>
                                        </p:tav>
                                        <p:tav tm="100000">
                                          <p:val>
                                            <p:strVal val="#ppt_w"/>
                                          </p:val>
                                        </p:tav>
                                      </p:tavLst>
                                    </p:anim>
                                    <p:anim calcmode="lin" valueType="num">
                                      <p:cBhvr>
                                        <p:cTn id="16" dur="500" fill="hold"/>
                                        <p:tgtEl>
                                          <p:spTgt spid="81936"/>
                                        </p:tgtEl>
                                        <p:attrNameLst>
                                          <p:attrName>ppt_h</p:attrName>
                                        </p:attrNameLst>
                                      </p:cBhvr>
                                      <p:tavLst>
                                        <p:tav tm="0">
                                          <p:val>
                                            <p:fltVal val="0"/>
                                          </p:val>
                                        </p:tav>
                                        <p:tav tm="100000">
                                          <p:val>
                                            <p:strVal val="#ppt_h"/>
                                          </p:val>
                                        </p:tav>
                                      </p:tavLst>
                                    </p:anim>
                                    <p:anim calcmode="lin" valueType="num">
                                      <p:cBhvr>
                                        <p:cTn id="17" dur="500" fill="hold"/>
                                        <p:tgtEl>
                                          <p:spTgt spid="81936"/>
                                        </p:tgtEl>
                                        <p:attrNameLst>
                                          <p:attrName>ppt_x</p:attrName>
                                        </p:attrNameLst>
                                      </p:cBhvr>
                                      <p:tavLst>
                                        <p:tav tm="0">
                                          <p:val>
                                            <p:fltVal val="0.5"/>
                                          </p:val>
                                        </p:tav>
                                        <p:tav tm="100000">
                                          <p:val>
                                            <p:strVal val="#ppt_x"/>
                                          </p:val>
                                        </p:tav>
                                      </p:tavLst>
                                    </p:anim>
                                    <p:anim calcmode="lin" valueType="num">
                                      <p:cBhvr>
                                        <p:cTn id="18" dur="500" fill="hold"/>
                                        <p:tgtEl>
                                          <p:spTgt spid="819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4" grpId="0" autoUpdateAnimBg="0"/>
      <p:bldP spid="8193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DADADA"/>
        </a:solidFill>
        <a:effectLst/>
      </p:bgPr>
    </p:bg>
    <p:spTree>
      <p:nvGrpSpPr>
        <p:cNvPr id="1" name=""/>
        <p:cNvGrpSpPr/>
        <p:nvPr/>
      </p:nvGrpSpPr>
      <p:grpSpPr>
        <a:xfrm>
          <a:off x="0" y="0"/>
          <a:ext cx="0" cy="0"/>
          <a:chOff x="0" y="0"/>
          <a:chExt cx="0" cy="0"/>
        </a:xfrm>
      </p:grpSpPr>
      <p:pic>
        <p:nvPicPr>
          <p:cNvPr id="27650" name="Picture 2" descr="LOG_OD_01">
            <a:extLst>
              <a:ext uri="{FF2B5EF4-FFF2-40B4-BE49-F238E27FC236}">
                <a16:creationId xmlns:a16="http://schemas.microsoft.com/office/drawing/2014/main" id="{92C78A09-F8CC-4C28-8743-3951CAE282EF}"/>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0B2CCC72-C681-468C-930D-FDFFE0493336}"/>
              </a:ext>
            </a:extLst>
          </p:cNvPr>
          <p:cNvSpPr>
            <a:spLocks noGrp="1" noChangeArrowheads="1"/>
          </p:cNvSpPr>
          <p:nvPr>
            <p:ph type="title"/>
          </p:nvPr>
        </p:nvSpPr>
        <p:spPr>
          <a:xfrm>
            <a:off x="2362200" y="228600"/>
            <a:ext cx="5181600" cy="609600"/>
          </a:xfrm>
        </p:spPr>
        <p:txBody>
          <a:bodyPr/>
          <a:lstStyle/>
          <a:p>
            <a:r>
              <a:rPr lang="it-IT" altLang="it-IT" sz="2400"/>
              <a:t>Fumetti – l’idea</a:t>
            </a:r>
          </a:p>
        </p:txBody>
      </p:sp>
      <p:pic>
        <p:nvPicPr>
          <p:cNvPr id="27652" name="Picture 4" descr="caciocav">
            <a:extLst>
              <a:ext uri="{FF2B5EF4-FFF2-40B4-BE49-F238E27FC236}">
                <a16:creationId xmlns:a16="http://schemas.microsoft.com/office/drawing/2014/main" id="{874E2E3E-CB42-4484-81E5-1B58238BFDAE}"/>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47800" y="15240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caciocav">
            <a:extLst>
              <a:ext uri="{FF2B5EF4-FFF2-40B4-BE49-F238E27FC236}">
                <a16:creationId xmlns:a16="http://schemas.microsoft.com/office/drawing/2014/main" id="{C50994F7-530F-4D70-88C7-C75329E6FEF5}"/>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2800" y="16002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caciocav">
            <a:extLst>
              <a:ext uri="{FF2B5EF4-FFF2-40B4-BE49-F238E27FC236}">
                <a16:creationId xmlns:a16="http://schemas.microsoft.com/office/drawing/2014/main" id="{5D91881B-F386-4684-BD65-A1BF97C1D703}"/>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86400" y="16764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caciocav">
            <a:extLst>
              <a:ext uri="{FF2B5EF4-FFF2-40B4-BE49-F238E27FC236}">
                <a16:creationId xmlns:a16="http://schemas.microsoft.com/office/drawing/2014/main" id="{035C3EB2-69EC-4553-A410-13A85402C3A3}"/>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2800" y="1219200"/>
            <a:ext cx="6667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Freeform 8">
            <a:extLst>
              <a:ext uri="{FF2B5EF4-FFF2-40B4-BE49-F238E27FC236}">
                <a16:creationId xmlns:a16="http://schemas.microsoft.com/office/drawing/2014/main" id="{E5CAFFB1-A900-44B5-9BA0-B1891819B235}"/>
              </a:ext>
            </a:extLst>
          </p:cNvPr>
          <p:cNvSpPr>
            <a:spLocks/>
          </p:cNvSpPr>
          <p:nvPr/>
        </p:nvSpPr>
        <p:spPr bwMode="auto">
          <a:xfrm>
            <a:off x="1828800" y="1524000"/>
            <a:ext cx="5854700" cy="622300"/>
          </a:xfrm>
          <a:custGeom>
            <a:avLst/>
            <a:gdLst>
              <a:gd name="T0" fmla="*/ 0 w 3688"/>
              <a:gd name="T1" fmla="*/ 381000 h 392"/>
              <a:gd name="T2" fmla="*/ 914400 w 3688"/>
              <a:gd name="T3" fmla="*/ 609600 h 392"/>
              <a:gd name="T4" fmla="*/ 1752600 w 3688"/>
              <a:gd name="T5" fmla="*/ 457200 h 392"/>
              <a:gd name="T6" fmla="*/ 3962400 w 3688"/>
              <a:gd name="T7" fmla="*/ 533400 h 392"/>
              <a:gd name="T8" fmla="*/ 5562600 w 3688"/>
              <a:gd name="T9" fmla="*/ 76200 h 392"/>
              <a:gd name="T10" fmla="*/ 5715000 w 3688"/>
              <a:gd name="T11" fmla="*/ 76200 h 392"/>
              <a:gd name="T12" fmla="*/ 5638800 w 3688"/>
              <a:gd name="T13" fmla="*/ 76200 h 392"/>
              <a:gd name="T14" fmla="*/ 5562600 w 3688"/>
              <a:gd name="T15" fmla="*/ 76200 h 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88" h="392">
                <a:moveTo>
                  <a:pt x="0" y="240"/>
                </a:moveTo>
                <a:cubicBezTo>
                  <a:pt x="196" y="308"/>
                  <a:pt x="392" y="376"/>
                  <a:pt x="576" y="384"/>
                </a:cubicBezTo>
                <a:cubicBezTo>
                  <a:pt x="760" y="392"/>
                  <a:pt x="784" y="296"/>
                  <a:pt x="1104" y="288"/>
                </a:cubicBezTo>
                <a:cubicBezTo>
                  <a:pt x="1424" y="280"/>
                  <a:pt x="2096" y="376"/>
                  <a:pt x="2496" y="336"/>
                </a:cubicBezTo>
                <a:cubicBezTo>
                  <a:pt x="2896" y="296"/>
                  <a:pt x="3320" y="96"/>
                  <a:pt x="3504" y="48"/>
                </a:cubicBezTo>
                <a:cubicBezTo>
                  <a:pt x="3688" y="0"/>
                  <a:pt x="3592" y="48"/>
                  <a:pt x="3600" y="48"/>
                </a:cubicBezTo>
                <a:cubicBezTo>
                  <a:pt x="3608" y="48"/>
                  <a:pt x="3568" y="48"/>
                  <a:pt x="3552" y="48"/>
                </a:cubicBezTo>
                <a:cubicBezTo>
                  <a:pt x="3536" y="48"/>
                  <a:pt x="3512" y="48"/>
                  <a:pt x="3504" y="48"/>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27657" name="Text Box 10">
            <a:extLst>
              <a:ext uri="{FF2B5EF4-FFF2-40B4-BE49-F238E27FC236}">
                <a16:creationId xmlns:a16="http://schemas.microsoft.com/office/drawing/2014/main" id="{75F15658-BC70-4A5D-8072-039588CDB7B8}"/>
              </a:ext>
            </a:extLst>
          </p:cNvPr>
          <p:cNvSpPr txBox="1">
            <a:spLocks noChangeArrowheads="1"/>
          </p:cNvSpPr>
          <p:nvPr/>
        </p:nvSpPr>
        <p:spPr bwMode="auto">
          <a:xfrm>
            <a:off x="1355725" y="415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endParaRPr lang="it-IT" altLang="it-IT"/>
          </a:p>
        </p:txBody>
      </p:sp>
      <p:sp>
        <p:nvSpPr>
          <p:cNvPr id="116747" name="Text Box 11">
            <a:extLst>
              <a:ext uri="{FF2B5EF4-FFF2-40B4-BE49-F238E27FC236}">
                <a16:creationId xmlns:a16="http://schemas.microsoft.com/office/drawing/2014/main" id="{C5006365-0F4E-4675-B53A-3A0D58595C8E}"/>
              </a:ext>
            </a:extLst>
          </p:cNvPr>
          <p:cNvSpPr txBox="1">
            <a:spLocks noChangeArrowheads="1"/>
          </p:cNvSpPr>
          <p:nvPr/>
        </p:nvSpPr>
        <p:spPr bwMode="auto">
          <a:xfrm>
            <a:off x="457200" y="3733800"/>
            <a:ext cx="8274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b="1">
                <a:solidFill>
                  <a:schemeClr val="hlink"/>
                </a:solidFill>
              </a:rPr>
              <a:t>… e  allora le idee bisogna farle cadere dentro di noi osservando</a:t>
            </a:r>
          </a:p>
          <a:p>
            <a:r>
              <a:rPr lang="it-IT" altLang="it-IT" b="1">
                <a:solidFill>
                  <a:schemeClr val="hlink"/>
                </a:solidFill>
              </a:rPr>
              <a:t>ciò che ci sta attorno, a volte già di per sé gustoso e saporito</a:t>
            </a:r>
          </a:p>
          <a:p>
            <a:r>
              <a:rPr lang="it-IT" altLang="it-IT" b="1">
                <a:solidFill>
                  <a:schemeClr val="hlink"/>
                </a:solidFill>
              </a:rPr>
              <a:t>come un caciocavallo</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6747"/>
                                        </p:tgtEl>
                                        <p:attrNameLst>
                                          <p:attrName>style.visibility</p:attrName>
                                        </p:attrNameLst>
                                      </p:cBhvr>
                                      <p:to>
                                        <p:strVal val="visible"/>
                                      </p:to>
                                    </p:set>
                                    <p:anim calcmode="lin" valueType="num">
                                      <p:cBhvr>
                                        <p:cTn id="7" dur="500" fill="hold"/>
                                        <p:tgtEl>
                                          <p:spTgt spid="116747"/>
                                        </p:tgtEl>
                                        <p:attrNameLst>
                                          <p:attrName>ppt_w</p:attrName>
                                        </p:attrNameLst>
                                      </p:cBhvr>
                                      <p:tavLst>
                                        <p:tav tm="0">
                                          <p:val>
                                            <p:fltVal val="0"/>
                                          </p:val>
                                        </p:tav>
                                        <p:tav tm="100000">
                                          <p:val>
                                            <p:strVal val="#ppt_w"/>
                                          </p:val>
                                        </p:tav>
                                      </p:tavLst>
                                    </p:anim>
                                    <p:anim calcmode="lin" valueType="num">
                                      <p:cBhvr>
                                        <p:cTn id="8" dur="500" fill="hold"/>
                                        <p:tgtEl>
                                          <p:spTgt spid="116747"/>
                                        </p:tgtEl>
                                        <p:attrNameLst>
                                          <p:attrName>ppt_h</p:attrName>
                                        </p:attrNameLst>
                                      </p:cBhvr>
                                      <p:tavLst>
                                        <p:tav tm="0">
                                          <p:val>
                                            <p:fltVal val="0"/>
                                          </p:val>
                                        </p:tav>
                                        <p:tav tm="100000">
                                          <p:val>
                                            <p:strVal val="#ppt_h"/>
                                          </p:val>
                                        </p:tav>
                                      </p:tavLst>
                                    </p:anim>
                                    <p:anim calcmode="lin" valueType="num">
                                      <p:cBhvr>
                                        <p:cTn id="9" dur="500" fill="hold"/>
                                        <p:tgtEl>
                                          <p:spTgt spid="116747"/>
                                        </p:tgtEl>
                                        <p:attrNameLst>
                                          <p:attrName>ppt_x</p:attrName>
                                        </p:attrNameLst>
                                      </p:cBhvr>
                                      <p:tavLst>
                                        <p:tav tm="0">
                                          <p:val>
                                            <p:fltVal val="0.5"/>
                                          </p:val>
                                        </p:tav>
                                        <p:tav tm="100000">
                                          <p:val>
                                            <p:strVal val="#ppt_x"/>
                                          </p:val>
                                        </p:tav>
                                      </p:tavLst>
                                    </p:anim>
                                    <p:anim calcmode="lin" valueType="num">
                                      <p:cBhvr>
                                        <p:cTn id="10" dur="500" fill="hold"/>
                                        <p:tgtEl>
                                          <p:spTgt spid="1167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29698" name="Picture 2" descr="LOG_OD_01">
            <a:extLst>
              <a:ext uri="{FF2B5EF4-FFF2-40B4-BE49-F238E27FC236}">
                <a16:creationId xmlns:a16="http://schemas.microsoft.com/office/drawing/2014/main" id="{BB5B412B-B93C-439C-B1BE-8E1E1D08B25B}"/>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81000" y="228600"/>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30EEDB0B-E77F-44FB-9A25-946725339944}"/>
              </a:ext>
            </a:extLst>
          </p:cNvPr>
          <p:cNvSpPr>
            <a:spLocks noGrp="1" noChangeArrowheads="1"/>
          </p:cNvSpPr>
          <p:nvPr>
            <p:ph type="title"/>
          </p:nvPr>
        </p:nvSpPr>
        <p:spPr>
          <a:xfrm>
            <a:off x="2362200" y="152400"/>
            <a:ext cx="5181600" cy="609600"/>
          </a:xfrm>
        </p:spPr>
        <p:txBody>
          <a:bodyPr/>
          <a:lstStyle/>
          <a:p>
            <a:r>
              <a:rPr lang="it-IT" altLang="it-IT" sz="1800" b="1"/>
              <a:t>Fumetti – i personaggi</a:t>
            </a:r>
          </a:p>
        </p:txBody>
      </p:sp>
      <p:pic>
        <p:nvPicPr>
          <p:cNvPr id="92164" name="Picture 4" descr="protag">
            <a:extLst>
              <a:ext uri="{FF2B5EF4-FFF2-40B4-BE49-F238E27FC236}">
                <a16:creationId xmlns:a16="http://schemas.microsoft.com/office/drawing/2014/main" id="{274F5E6B-0154-4535-8622-B17ACD4D8B9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0200" y="762000"/>
            <a:ext cx="586740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a:extLst>
              <a:ext uri="{FF2B5EF4-FFF2-40B4-BE49-F238E27FC236}">
                <a16:creationId xmlns:a16="http://schemas.microsoft.com/office/drawing/2014/main" id="{72257A53-DEBF-45A7-B734-6E3451C64009}"/>
              </a:ext>
            </a:extLst>
          </p:cNvPr>
          <p:cNvSpPr txBox="1">
            <a:spLocks noChangeArrowheads="1"/>
          </p:cNvSpPr>
          <p:nvPr/>
        </p:nvSpPr>
        <p:spPr bwMode="auto">
          <a:xfrm>
            <a:off x="685800" y="5562600"/>
            <a:ext cx="7319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t>Ciascuno di loro deve avere una motivazione che lo porti a compiere</a:t>
            </a:r>
          </a:p>
          <a:p>
            <a:r>
              <a:rPr lang="it-IT" altLang="it-IT" sz="2000" b="1"/>
              <a:t>un’azione in funzione di un obiettivo</a:t>
            </a:r>
          </a:p>
        </p:txBody>
      </p:sp>
    </p:spTree>
  </p:cSld>
  <p:clrMapOvr>
    <a:overrideClrMapping bg1="lt1" tx1="dk1" bg2="lt2" tx2="dk2" accent1="accent1" accent2="accent2" accent3="accent3" accent4="accent4" accent5="accent5" accent6="accent6" hlink="hlink" folHlink="folHlink"/>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ssolve">
                                      <p:cBhvr>
                                        <p:cTn id="7" dur="5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p:cTn id="12" dur="500" fill="hold"/>
                                        <p:tgtEl>
                                          <p:spTgt spid="92165"/>
                                        </p:tgtEl>
                                        <p:attrNameLst>
                                          <p:attrName>ppt_x</p:attrName>
                                        </p:attrNameLst>
                                      </p:cBhvr>
                                      <p:tavLst>
                                        <p:tav tm="0">
                                          <p:val>
                                            <p:strVal val="#ppt_x-#ppt_w/2"/>
                                          </p:val>
                                        </p:tav>
                                        <p:tav tm="100000">
                                          <p:val>
                                            <p:strVal val="#ppt_x"/>
                                          </p:val>
                                        </p:tav>
                                      </p:tavLst>
                                    </p:anim>
                                    <p:anim calcmode="lin" valueType="num">
                                      <p:cBhvr>
                                        <p:cTn id="13" dur="500" fill="hold"/>
                                        <p:tgtEl>
                                          <p:spTgt spid="92165"/>
                                        </p:tgtEl>
                                        <p:attrNameLst>
                                          <p:attrName>ppt_y</p:attrName>
                                        </p:attrNameLst>
                                      </p:cBhvr>
                                      <p:tavLst>
                                        <p:tav tm="0">
                                          <p:val>
                                            <p:strVal val="#ppt_y"/>
                                          </p:val>
                                        </p:tav>
                                        <p:tav tm="100000">
                                          <p:val>
                                            <p:strVal val="#ppt_y"/>
                                          </p:val>
                                        </p:tav>
                                      </p:tavLst>
                                    </p:anim>
                                    <p:anim calcmode="lin" valueType="num">
                                      <p:cBhvr>
                                        <p:cTn id="14" dur="500" fill="hold"/>
                                        <p:tgtEl>
                                          <p:spTgt spid="92165"/>
                                        </p:tgtEl>
                                        <p:attrNameLst>
                                          <p:attrName>ppt_w</p:attrName>
                                        </p:attrNameLst>
                                      </p:cBhvr>
                                      <p:tavLst>
                                        <p:tav tm="0">
                                          <p:val>
                                            <p:fltVal val="0"/>
                                          </p:val>
                                        </p:tav>
                                        <p:tav tm="100000">
                                          <p:val>
                                            <p:strVal val="#ppt_w"/>
                                          </p:val>
                                        </p:tav>
                                      </p:tavLst>
                                    </p:anim>
                                    <p:anim calcmode="lin" valueType="num">
                                      <p:cBhvr>
                                        <p:cTn id="15" dur="500" fill="hold"/>
                                        <p:tgtEl>
                                          <p:spTgt spid="921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31746" name="Picture 2050" descr="LOG_OD_01">
            <a:extLst>
              <a:ext uri="{FF2B5EF4-FFF2-40B4-BE49-F238E27FC236}">
                <a16:creationId xmlns:a16="http://schemas.microsoft.com/office/drawing/2014/main" id="{E657ACE5-FCA6-44FF-8403-38082C005118}"/>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152400"/>
            <a:ext cx="1219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051">
            <a:extLst>
              <a:ext uri="{FF2B5EF4-FFF2-40B4-BE49-F238E27FC236}">
                <a16:creationId xmlns:a16="http://schemas.microsoft.com/office/drawing/2014/main" id="{9DDFF0E0-CDD4-484E-8D2F-B1741CA59794}"/>
              </a:ext>
            </a:extLst>
          </p:cNvPr>
          <p:cNvSpPr>
            <a:spLocks noGrp="1" noChangeArrowheads="1"/>
          </p:cNvSpPr>
          <p:nvPr>
            <p:ph type="title"/>
          </p:nvPr>
        </p:nvSpPr>
        <p:spPr>
          <a:xfrm>
            <a:off x="2362200" y="0"/>
            <a:ext cx="5181600" cy="609600"/>
          </a:xfrm>
        </p:spPr>
        <p:txBody>
          <a:bodyPr/>
          <a:lstStyle/>
          <a:p>
            <a:r>
              <a:rPr lang="it-IT" altLang="it-IT" sz="1800" b="1"/>
              <a:t>Fumetti – il soggetto</a:t>
            </a:r>
          </a:p>
        </p:txBody>
      </p:sp>
      <p:pic>
        <p:nvPicPr>
          <p:cNvPr id="102404" name="Picture 2052" descr="Dis_pap1">
            <a:extLst>
              <a:ext uri="{FF2B5EF4-FFF2-40B4-BE49-F238E27FC236}">
                <a16:creationId xmlns:a16="http://schemas.microsoft.com/office/drawing/2014/main" id="{599C93F5-1819-4BAB-A08D-CCEEC2B1AB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68580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 Box 2053">
            <a:extLst>
              <a:ext uri="{FF2B5EF4-FFF2-40B4-BE49-F238E27FC236}">
                <a16:creationId xmlns:a16="http://schemas.microsoft.com/office/drawing/2014/main" id="{BE259000-0F43-4A9A-896B-8F8B6A968FB0}"/>
              </a:ext>
            </a:extLst>
          </p:cNvPr>
          <p:cNvSpPr txBox="1">
            <a:spLocks noChangeArrowheads="1"/>
          </p:cNvSpPr>
          <p:nvPr/>
        </p:nvSpPr>
        <p:spPr bwMode="auto">
          <a:xfrm>
            <a:off x="152400" y="5546725"/>
            <a:ext cx="8991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t>Di tipo TECNICO o LETTERARIO , dipende anche dal committente.</a:t>
            </a:r>
          </a:p>
          <a:p>
            <a:pPr>
              <a:buFontTx/>
              <a:buChar char="•"/>
            </a:pPr>
            <a:r>
              <a:rPr lang="it-IT" altLang="it-IT" sz="2000" b="1"/>
              <a:t>LETTERARIO se il committente proviene dal cinema o dal romanzo</a:t>
            </a:r>
          </a:p>
          <a:p>
            <a:pPr>
              <a:buFontTx/>
              <a:buChar char="•"/>
            </a:pPr>
            <a:r>
              <a:rPr lang="it-IT" altLang="it-IT" sz="2000" b="1"/>
              <a:t>TECNICO – se  il committente è un ‘addetto ai lavori’ - tende ad avvicinarsi a   	quello che sarà poi il montaggio della storia- (vedi note del relatore)</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blinds(horizontal)">
                                      <p:cBhvr>
                                        <p:cTn id="7" dur="5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p:cTn id="12" dur="500" fill="hold"/>
                                        <p:tgtEl>
                                          <p:spTgt spid="102405"/>
                                        </p:tgtEl>
                                        <p:attrNameLst>
                                          <p:attrName>ppt_x</p:attrName>
                                        </p:attrNameLst>
                                      </p:cBhvr>
                                      <p:tavLst>
                                        <p:tav tm="0">
                                          <p:val>
                                            <p:strVal val="#ppt_x-#ppt_w/2"/>
                                          </p:val>
                                        </p:tav>
                                        <p:tav tm="100000">
                                          <p:val>
                                            <p:strVal val="#ppt_x"/>
                                          </p:val>
                                        </p:tav>
                                      </p:tavLst>
                                    </p:anim>
                                    <p:anim calcmode="lin" valueType="num">
                                      <p:cBhvr>
                                        <p:cTn id="13" dur="500" fill="hold"/>
                                        <p:tgtEl>
                                          <p:spTgt spid="102405"/>
                                        </p:tgtEl>
                                        <p:attrNameLst>
                                          <p:attrName>ppt_y</p:attrName>
                                        </p:attrNameLst>
                                      </p:cBhvr>
                                      <p:tavLst>
                                        <p:tav tm="0">
                                          <p:val>
                                            <p:strVal val="#ppt_y"/>
                                          </p:val>
                                        </p:tav>
                                        <p:tav tm="100000">
                                          <p:val>
                                            <p:strVal val="#ppt_y"/>
                                          </p:val>
                                        </p:tav>
                                      </p:tavLst>
                                    </p:anim>
                                    <p:anim calcmode="lin" valueType="num">
                                      <p:cBhvr>
                                        <p:cTn id="14" dur="500" fill="hold"/>
                                        <p:tgtEl>
                                          <p:spTgt spid="102405"/>
                                        </p:tgtEl>
                                        <p:attrNameLst>
                                          <p:attrName>ppt_w</p:attrName>
                                        </p:attrNameLst>
                                      </p:cBhvr>
                                      <p:tavLst>
                                        <p:tav tm="0">
                                          <p:val>
                                            <p:fltVal val="0"/>
                                          </p:val>
                                        </p:tav>
                                        <p:tav tm="100000">
                                          <p:val>
                                            <p:strVal val="#ppt_w"/>
                                          </p:val>
                                        </p:tav>
                                      </p:tavLst>
                                    </p:anim>
                                    <p:anim calcmode="lin" valueType="num">
                                      <p:cBhvr>
                                        <p:cTn id="15" dur="500" fill="hold"/>
                                        <p:tgtEl>
                                          <p:spTgt spid="1024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33794" name="Picture 1026" descr="LOG_OD_01">
            <a:extLst>
              <a:ext uri="{FF2B5EF4-FFF2-40B4-BE49-F238E27FC236}">
                <a16:creationId xmlns:a16="http://schemas.microsoft.com/office/drawing/2014/main" id="{D1DCD0F8-744D-4742-B55B-B030C580DDE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1027">
            <a:extLst>
              <a:ext uri="{FF2B5EF4-FFF2-40B4-BE49-F238E27FC236}">
                <a16:creationId xmlns:a16="http://schemas.microsoft.com/office/drawing/2014/main" id="{EC934BFB-6F30-4B44-9007-8FB2F5020A5C}"/>
              </a:ext>
            </a:extLst>
          </p:cNvPr>
          <p:cNvSpPr>
            <a:spLocks noGrp="1" noChangeArrowheads="1"/>
          </p:cNvSpPr>
          <p:nvPr>
            <p:ph type="title"/>
          </p:nvPr>
        </p:nvSpPr>
        <p:spPr>
          <a:xfrm>
            <a:off x="2362200" y="304800"/>
            <a:ext cx="5181600" cy="609600"/>
          </a:xfrm>
        </p:spPr>
        <p:txBody>
          <a:bodyPr/>
          <a:lstStyle/>
          <a:p>
            <a:r>
              <a:rPr lang="it-IT" altLang="it-IT" sz="2400"/>
              <a:t>Fumetti – la sceneggiatura</a:t>
            </a:r>
          </a:p>
        </p:txBody>
      </p:sp>
      <p:pic>
        <p:nvPicPr>
          <p:cNvPr id="154628" name="Picture 1028" descr="Dis_pap1">
            <a:extLst>
              <a:ext uri="{FF2B5EF4-FFF2-40B4-BE49-F238E27FC236}">
                <a16:creationId xmlns:a16="http://schemas.microsoft.com/office/drawing/2014/main" id="{D6A6BB8E-FDCC-414E-A3A9-90F31D4EE4A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0" y="984250"/>
            <a:ext cx="64008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 Box 1029">
            <a:extLst>
              <a:ext uri="{FF2B5EF4-FFF2-40B4-BE49-F238E27FC236}">
                <a16:creationId xmlns:a16="http://schemas.microsoft.com/office/drawing/2014/main" id="{4EDA599A-1D6C-4C1B-BDBC-BFF1D161E4B4}"/>
              </a:ext>
            </a:extLst>
          </p:cNvPr>
          <p:cNvSpPr txBox="1">
            <a:spLocks noChangeArrowheads="1"/>
          </p:cNvSpPr>
          <p:nvPr/>
        </p:nvSpPr>
        <p:spPr bwMode="auto">
          <a:xfrm>
            <a:off x="1066800" y="4495800"/>
            <a:ext cx="73199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t>La sceneggiatura è il momento più importante: quello definitivo</a:t>
            </a:r>
          </a:p>
          <a:p>
            <a:r>
              <a:rPr lang="it-IT" altLang="it-IT" sz="2000" b="1"/>
              <a:t>La sceneggiatura è un racconto in una ‘narrazione visiva’ , infatti </a:t>
            </a:r>
          </a:p>
          <a:p>
            <a:r>
              <a:rPr lang="it-IT" altLang="it-IT" sz="2000" b="1"/>
              <a:t>‘SCENEGGIARE’ significa ‘scrivere le immagini’ </a:t>
            </a:r>
          </a:p>
          <a:p>
            <a:r>
              <a:rPr lang="it-IT" altLang="it-IT" sz="2000" b="1"/>
              <a:t>Occorre avere un adeguato metodo di lavoro  (vedi note del relatore)</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blinds(horizontal)">
                                      <p:cBhvr>
                                        <p:cTn id="7" dur="500"/>
                                        <p:tgtEl>
                                          <p:spTgt spid="154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54629"/>
                                        </p:tgtEl>
                                        <p:attrNameLst>
                                          <p:attrName>style.visibility</p:attrName>
                                        </p:attrNameLst>
                                      </p:cBhvr>
                                      <p:to>
                                        <p:strVal val="visible"/>
                                      </p:to>
                                    </p:set>
                                    <p:anim calcmode="lin" valueType="num">
                                      <p:cBhvr>
                                        <p:cTn id="12" dur="500" fill="hold"/>
                                        <p:tgtEl>
                                          <p:spTgt spid="154629"/>
                                        </p:tgtEl>
                                        <p:attrNameLst>
                                          <p:attrName>ppt_w</p:attrName>
                                        </p:attrNameLst>
                                      </p:cBhvr>
                                      <p:tavLst>
                                        <p:tav tm="0">
                                          <p:val>
                                            <p:fltVal val="0"/>
                                          </p:val>
                                        </p:tav>
                                        <p:tav tm="100000">
                                          <p:val>
                                            <p:strVal val="#ppt_w"/>
                                          </p:val>
                                        </p:tav>
                                      </p:tavLst>
                                    </p:anim>
                                    <p:anim calcmode="lin" valueType="num">
                                      <p:cBhvr>
                                        <p:cTn id="13" dur="500" fill="hold"/>
                                        <p:tgtEl>
                                          <p:spTgt spid="1546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35842" name="Picture 1026" descr="LOG_OD_01">
            <a:extLst>
              <a:ext uri="{FF2B5EF4-FFF2-40B4-BE49-F238E27FC236}">
                <a16:creationId xmlns:a16="http://schemas.microsoft.com/office/drawing/2014/main" id="{6F74FEB8-394E-41F7-8E79-C2604D209FF7}"/>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027">
            <a:extLst>
              <a:ext uri="{FF2B5EF4-FFF2-40B4-BE49-F238E27FC236}">
                <a16:creationId xmlns:a16="http://schemas.microsoft.com/office/drawing/2014/main" id="{B5C3E691-5054-49C4-A758-B70C1C07E416}"/>
              </a:ext>
            </a:extLst>
          </p:cNvPr>
          <p:cNvSpPr>
            <a:spLocks noGrp="1" noChangeArrowheads="1"/>
          </p:cNvSpPr>
          <p:nvPr>
            <p:ph type="title"/>
          </p:nvPr>
        </p:nvSpPr>
        <p:spPr>
          <a:xfrm>
            <a:off x="2362200" y="304800"/>
            <a:ext cx="5181600" cy="609600"/>
          </a:xfrm>
        </p:spPr>
        <p:txBody>
          <a:bodyPr/>
          <a:lstStyle/>
          <a:p>
            <a:r>
              <a:rPr lang="it-IT" altLang="it-IT" sz="2400"/>
              <a:t>Fumetti – la regia</a:t>
            </a:r>
          </a:p>
        </p:txBody>
      </p:sp>
      <p:pic>
        <p:nvPicPr>
          <p:cNvPr id="156676" name="Picture 1028" descr="Dis_pap1">
            <a:extLst>
              <a:ext uri="{FF2B5EF4-FFF2-40B4-BE49-F238E27FC236}">
                <a16:creationId xmlns:a16="http://schemas.microsoft.com/office/drawing/2014/main" id="{30A7A910-B6CA-428E-BC89-5365635BC37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990600"/>
            <a:ext cx="64008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Text Box 1029">
            <a:extLst>
              <a:ext uri="{FF2B5EF4-FFF2-40B4-BE49-F238E27FC236}">
                <a16:creationId xmlns:a16="http://schemas.microsoft.com/office/drawing/2014/main" id="{B945A036-0376-40B6-BDC9-80F9DFD70BB4}"/>
              </a:ext>
            </a:extLst>
          </p:cNvPr>
          <p:cNvSpPr txBox="1">
            <a:spLocks noChangeArrowheads="1"/>
          </p:cNvSpPr>
          <p:nvPr/>
        </p:nvSpPr>
        <p:spPr bwMode="auto">
          <a:xfrm>
            <a:off x="228600" y="4419600"/>
            <a:ext cx="891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b="1">
                <a:cs typeface="Times New Roman" panose="02020603050405020304" pitchFamily="18" charset="0"/>
              </a:rPr>
              <a:t>Come una composizione musicale scritta per un trio d'archi, anche la sceneggiatura del fumetto si può suddividere in tre diversi momenti: regia, dialoghi, onomatopee ; essi, pure essendo distinti, devono andare a creare un'unica armonia.</a:t>
            </a:r>
            <a:r>
              <a:rPr lang="it-IT" altLang="it-IT"/>
              <a:t>   (vedi note del relatore)</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blinds(horizontal)">
                                      <p:cBhvr>
                                        <p:cTn id="7" dur="500"/>
                                        <p:tgtEl>
                                          <p:spTgt spid="156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56677"/>
                                        </p:tgtEl>
                                        <p:attrNameLst>
                                          <p:attrName>style.visibility</p:attrName>
                                        </p:attrNameLst>
                                      </p:cBhvr>
                                      <p:to>
                                        <p:strVal val="visible"/>
                                      </p:to>
                                    </p:set>
                                    <p:anim calcmode="lin" valueType="num">
                                      <p:cBhvr>
                                        <p:cTn id="12" dur="500" fill="hold"/>
                                        <p:tgtEl>
                                          <p:spTgt spid="156677"/>
                                        </p:tgtEl>
                                        <p:attrNameLst>
                                          <p:attrName>ppt_x</p:attrName>
                                        </p:attrNameLst>
                                      </p:cBhvr>
                                      <p:tavLst>
                                        <p:tav tm="0">
                                          <p:val>
                                            <p:strVal val="#ppt_x-#ppt_w/2"/>
                                          </p:val>
                                        </p:tav>
                                        <p:tav tm="100000">
                                          <p:val>
                                            <p:strVal val="#ppt_x"/>
                                          </p:val>
                                        </p:tav>
                                      </p:tavLst>
                                    </p:anim>
                                    <p:anim calcmode="lin" valueType="num">
                                      <p:cBhvr>
                                        <p:cTn id="13" dur="500" fill="hold"/>
                                        <p:tgtEl>
                                          <p:spTgt spid="156677"/>
                                        </p:tgtEl>
                                        <p:attrNameLst>
                                          <p:attrName>ppt_y</p:attrName>
                                        </p:attrNameLst>
                                      </p:cBhvr>
                                      <p:tavLst>
                                        <p:tav tm="0">
                                          <p:val>
                                            <p:strVal val="#ppt_y"/>
                                          </p:val>
                                        </p:tav>
                                        <p:tav tm="100000">
                                          <p:val>
                                            <p:strVal val="#ppt_y"/>
                                          </p:val>
                                        </p:tav>
                                      </p:tavLst>
                                    </p:anim>
                                    <p:anim calcmode="lin" valueType="num">
                                      <p:cBhvr>
                                        <p:cTn id="14" dur="500" fill="hold"/>
                                        <p:tgtEl>
                                          <p:spTgt spid="156677"/>
                                        </p:tgtEl>
                                        <p:attrNameLst>
                                          <p:attrName>ppt_w</p:attrName>
                                        </p:attrNameLst>
                                      </p:cBhvr>
                                      <p:tavLst>
                                        <p:tav tm="0">
                                          <p:val>
                                            <p:fltVal val="0"/>
                                          </p:val>
                                        </p:tav>
                                        <p:tav tm="100000">
                                          <p:val>
                                            <p:strVal val="#ppt_w"/>
                                          </p:val>
                                        </p:tav>
                                      </p:tavLst>
                                    </p:anim>
                                    <p:anim calcmode="lin" valueType="num">
                                      <p:cBhvr>
                                        <p:cTn id="15" dur="500" fill="hold"/>
                                        <p:tgtEl>
                                          <p:spTgt spid="1566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37890" name="Picture 1026" descr="LOG_OD_01">
            <a:extLst>
              <a:ext uri="{FF2B5EF4-FFF2-40B4-BE49-F238E27FC236}">
                <a16:creationId xmlns:a16="http://schemas.microsoft.com/office/drawing/2014/main" id="{C22D662D-9A41-4DB5-99A7-6A22EAD09BAC}"/>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027">
            <a:extLst>
              <a:ext uri="{FF2B5EF4-FFF2-40B4-BE49-F238E27FC236}">
                <a16:creationId xmlns:a16="http://schemas.microsoft.com/office/drawing/2014/main" id="{0283E9B0-3A37-42A1-9C82-48B60A1B73B5}"/>
              </a:ext>
            </a:extLst>
          </p:cNvPr>
          <p:cNvSpPr>
            <a:spLocks noGrp="1" noChangeArrowheads="1"/>
          </p:cNvSpPr>
          <p:nvPr>
            <p:ph type="title"/>
          </p:nvPr>
        </p:nvSpPr>
        <p:spPr>
          <a:xfrm>
            <a:off x="2362200" y="228600"/>
            <a:ext cx="5181600" cy="609600"/>
          </a:xfrm>
        </p:spPr>
        <p:txBody>
          <a:bodyPr/>
          <a:lstStyle/>
          <a:p>
            <a:r>
              <a:rPr lang="it-IT" altLang="it-IT" sz="2400"/>
              <a:t>Fumetti – le onomatopee</a:t>
            </a:r>
          </a:p>
        </p:txBody>
      </p:sp>
      <p:pic>
        <p:nvPicPr>
          <p:cNvPr id="37892" name="Picture 1030" descr="onomat_3">
            <a:extLst>
              <a:ext uri="{FF2B5EF4-FFF2-40B4-BE49-F238E27FC236}">
                <a16:creationId xmlns:a16="http://schemas.microsoft.com/office/drawing/2014/main" id="{16D0961D-F5E6-4BE2-9458-BE00C360D08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9200" y="1676400"/>
            <a:ext cx="38655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1031">
            <a:extLst>
              <a:ext uri="{FF2B5EF4-FFF2-40B4-BE49-F238E27FC236}">
                <a16:creationId xmlns:a16="http://schemas.microsoft.com/office/drawing/2014/main" id="{5B2B8B2A-99A2-4EFC-8FFB-0D3A2E57C8E5}"/>
              </a:ext>
            </a:extLst>
          </p:cNvPr>
          <p:cNvSpPr txBox="1">
            <a:spLocks noChangeArrowheads="1"/>
          </p:cNvSpPr>
          <p:nvPr/>
        </p:nvSpPr>
        <p:spPr bwMode="auto">
          <a:xfrm>
            <a:off x="609600" y="1371600"/>
            <a:ext cx="4495800"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20000"/>
              </a:lnSpc>
              <a:spcBef>
                <a:spcPct val="50000"/>
              </a:spcBef>
            </a:pPr>
            <a:r>
              <a:rPr lang="it-IT" altLang="it-IT" b="1">
                <a:solidFill>
                  <a:schemeClr val="hlink"/>
                </a:solidFill>
                <a:cs typeface="Times New Roman" panose="02020603050405020304" pitchFamily="18" charset="0"/>
              </a:rPr>
              <a:t>LE     ONOMATOPEE</a:t>
            </a:r>
          </a:p>
          <a:p>
            <a:pPr>
              <a:lnSpc>
                <a:spcPct val="120000"/>
              </a:lnSpc>
              <a:spcBef>
                <a:spcPct val="50000"/>
              </a:spcBef>
            </a:pPr>
            <a:r>
              <a:rPr lang="it-IT" altLang="it-IT" b="1">
                <a:cs typeface="Times New Roman" panose="02020603050405020304" pitchFamily="18" charset="0"/>
              </a:rPr>
              <a:t>Sono la terza partizione di una sceneggiatura di fumetti. </a:t>
            </a:r>
          </a:p>
          <a:p>
            <a:pPr>
              <a:lnSpc>
                <a:spcPct val="120000"/>
              </a:lnSpc>
              <a:spcBef>
                <a:spcPct val="50000"/>
              </a:spcBef>
            </a:pPr>
            <a:r>
              <a:rPr lang="it-IT" altLang="it-IT" b="1">
                <a:cs typeface="Times New Roman" panose="02020603050405020304" pitchFamily="18" charset="0"/>
              </a:rPr>
              <a:t>Terza ma non ultima, perché costituiscono un'assoluta peculiarità del mezzo. </a:t>
            </a:r>
          </a:p>
          <a:p>
            <a:pPr>
              <a:lnSpc>
                <a:spcPct val="120000"/>
              </a:lnSpc>
              <a:spcBef>
                <a:spcPct val="50000"/>
              </a:spcBef>
            </a:pPr>
            <a:r>
              <a:rPr lang="it-IT" altLang="it-IT" b="1">
                <a:cs typeface="Times New Roman" panose="02020603050405020304" pitchFamily="18" charset="0"/>
              </a:rPr>
              <a:t>Si tratta di quelli che nel cinema vengono chiamati gli ‘effetti speciali’.  Sono … i rumori. </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39938" name="Picture 2" descr="LOG_OD_01">
            <a:extLst>
              <a:ext uri="{FF2B5EF4-FFF2-40B4-BE49-F238E27FC236}">
                <a16:creationId xmlns:a16="http://schemas.microsoft.com/office/drawing/2014/main" id="{8A733A8D-7E19-4839-B110-C0857F0BA8F3}"/>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id="{5FCFA72A-E274-4FA2-A45C-05EF6DAD9FF8}"/>
              </a:ext>
            </a:extLst>
          </p:cNvPr>
          <p:cNvSpPr>
            <a:spLocks noGrp="1" noChangeArrowheads="1"/>
          </p:cNvSpPr>
          <p:nvPr>
            <p:ph type="title"/>
          </p:nvPr>
        </p:nvSpPr>
        <p:spPr>
          <a:xfrm>
            <a:off x="2362200" y="228600"/>
            <a:ext cx="5181600" cy="609600"/>
          </a:xfrm>
        </p:spPr>
        <p:txBody>
          <a:bodyPr/>
          <a:lstStyle/>
          <a:p>
            <a:r>
              <a:rPr lang="it-IT" altLang="it-IT" sz="2400"/>
              <a:t>Fumetti – le onomatopee</a:t>
            </a:r>
          </a:p>
        </p:txBody>
      </p:sp>
      <p:pic>
        <p:nvPicPr>
          <p:cNvPr id="39940" name="Picture 4" descr="onomat_2">
            <a:extLst>
              <a:ext uri="{FF2B5EF4-FFF2-40B4-BE49-F238E27FC236}">
                <a16:creationId xmlns:a16="http://schemas.microsoft.com/office/drawing/2014/main" id="{91E05BF0-8188-425C-8EE9-5E2B9B52C7F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00600" y="1676400"/>
            <a:ext cx="40386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a:extLst>
              <a:ext uri="{FF2B5EF4-FFF2-40B4-BE49-F238E27FC236}">
                <a16:creationId xmlns:a16="http://schemas.microsoft.com/office/drawing/2014/main" id="{48373B65-80D7-4602-85AD-7FC540F44D70}"/>
              </a:ext>
            </a:extLst>
          </p:cNvPr>
          <p:cNvSpPr txBox="1">
            <a:spLocks noChangeArrowheads="1"/>
          </p:cNvSpPr>
          <p:nvPr/>
        </p:nvSpPr>
        <p:spPr bwMode="auto">
          <a:xfrm>
            <a:off x="381000" y="1524000"/>
            <a:ext cx="41148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60000"/>
              </a:lnSpc>
              <a:spcBef>
                <a:spcPct val="50000"/>
              </a:spcBef>
            </a:pPr>
            <a:r>
              <a:rPr lang="it-IT" altLang="it-IT" sz="2000" b="1">
                <a:cs typeface="Times New Roman" panose="02020603050405020304" pitchFamily="18" charset="0"/>
              </a:rPr>
              <a:t>Le ONOMATOPEE</a:t>
            </a:r>
          </a:p>
          <a:p>
            <a:pPr>
              <a:lnSpc>
                <a:spcPct val="160000"/>
              </a:lnSpc>
              <a:spcBef>
                <a:spcPct val="50000"/>
              </a:spcBef>
            </a:pPr>
            <a:r>
              <a:rPr lang="it-IT" altLang="it-IT" sz="2000" b="1">
                <a:cs typeface="Times New Roman" panose="02020603050405020304" pitchFamily="18" charset="0"/>
              </a:rPr>
              <a:t>nel fumetto assolvono a una funzione assai più importante che nel cinema. Contribuiscono infatti a creare quella illusione di realtà,  di cui un fumetto ha disperatamente bisogno per essere credibile. </a:t>
            </a:r>
          </a:p>
        </p:txBody>
      </p:sp>
    </p:spTree>
  </p:cSld>
  <p:clrMapOvr>
    <a:overrideClrMapping bg1="lt1" tx1="dk1" bg2="lt2" tx2="dk2" accent1="accent1" accent2="accent2" accent3="accent3" accent4="accent4" accent5="accent5" accent6="accent6" hlink="hlink" folHlink="folHlink"/>
  </p:clrMapOvr>
  <p:transition spd="med">
    <p:checke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5122" name="Picture 2" descr="LOG_OD_01">
            <a:extLst>
              <a:ext uri="{FF2B5EF4-FFF2-40B4-BE49-F238E27FC236}">
                <a16:creationId xmlns:a16="http://schemas.microsoft.com/office/drawing/2014/main" id="{5F6A461D-BC01-47E8-A56C-8103CD2E02A7}"/>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50AD7E08-E67C-46EE-B8AF-5FDA90529D57}"/>
              </a:ext>
            </a:extLst>
          </p:cNvPr>
          <p:cNvSpPr>
            <a:spLocks noGrp="1" noChangeArrowheads="1"/>
          </p:cNvSpPr>
          <p:nvPr>
            <p:ph type="title"/>
          </p:nvPr>
        </p:nvSpPr>
        <p:spPr>
          <a:xfrm>
            <a:off x="3657600" y="228600"/>
            <a:ext cx="5181600" cy="609600"/>
          </a:xfrm>
        </p:spPr>
        <p:txBody>
          <a:bodyPr/>
          <a:lstStyle/>
          <a:p>
            <a:r>
              <a:rPr lang="it-IT" altLang="it-IT" sz="2400"/>
              <a:t>Molti ancora pensano …		</a:t>
            </a:r>
            <a:fld id="{B69BB963-B928-4C20-9191-9826C7402D5E}" type="slidenum">
              <a:rPr lang="it-IT" altLang="it-IT" sz="2400" smtClean="0"/>
              <a:pPr/>
              <a:t>2</a:t>
            </a:fld>
            <a:endParaRPr lang="it-IT" altLang="it-IT" sz="2400"/>
          </a:p>
        </p:txBody>
      </p:sp>
      <p:sp>
        <p:nvSpPr>
          <p:cNvPr id="5124" name="Text Box 4">
            <a:extLst>
              <a:ext uri="{FF2B5EF4-FFF2-40B4-BE49-F238E27FC236}">
                <a16:creationId xmlns:a16="http://schemas.microsoft.com/office/drawing/2014/main" id="{5FC0673E-F907-4976-B775-B39062DAB00E}"/>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fld id="{279A2844-418D-4F2F-B0E4-96DFD8C0C403}" type="slidenum">
              <a:rPr lang="it-IT" altLang="it-IT" sz="2000"/>
              <a:pPr>
                <a:spcBef>
                  <a:spcPct val="50000"/>
                </a:spcBef>
              </a:pPr>
              <a:t>2</a:t>
            </a:fld>
            <a:endParaRPr lang="it-IT" altLang="it-IT" sz="2000"/>
          </a:p>
        </p:txBody>
      </p:sp>
      <p:pic>
        <p:nvPicPr>
          <p:cNvPr id="68613" name="Picture 5" descr="disney12">
            <a:extLst>
              <a:ext uri="{FF2B5EF4-FFF2-40B4-BE49-F238E27FC236}">
                <a16:creationId xmlns:a16="http://schemas.microsoft.com/office/drawing/2014/main" id="{AAFEAC27-2306-4075-A5CC-FD04FABC7FA0}"/>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838200" y="2209800"/>
            <a:ext cx="2070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7">
            <a:extLst>
              <a:ext uri="{FF2B5EF4-FFF2-40B4-BE49-F238E27FC236}">
                <a16:creationId xmlns:a16="http://schemas.microsoft.com/office/drawing/2014/main" id="{5DBA104B-3047-40BA-A8D2-BA9C75FF57D7}"/>
              </a:ext>
            </a:extLst>
          </p:cNvPr>
          <p:cNvSpPr>
            <a:spLocks noChangeArrowheads="1"/>
          </p:cNvSpPr>
          <p:nvPr/>
        </p:nvSpPr>
        <p:spPr bwMode="auto">
          <a:xfrm>
            <a:off x="3276600" y="2133600"/>
            <a:ext cx="5410200" cy="2667000"/>
          </a:xfrm>
          <a:prstGeom prst="rect">
            <a:avLst/>
          </a:prstGeom>
          <a:solidFill>
            <a:schemeClr val="accent1">
              <a:alpha val="50195"/>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30000"/>
              </a:lnSpc>
            </a:pPr>
            <a:r>
              <a:rPr lang="it-IT" altLang="it-IT" sz="2000" b="1">
                <a:latin typeface="Balloon Bd BT" pitchFamily="66" charset="0"/>
              </a:rPr>
              <a:t>mOlti  ancora  pensano . . .</a:t>
            </a:r>
          </a:p>
          <a:p>
            <a:pPr>
              <a:lnSpc>
                <a:spcPct val="130000"/>
              </a:lnSpc>
              <a:buFontTx/>
              <a:buChar char="•"/>
            </a:pPr>
            <a:r>
              <a:rPr lang="it-IT" altLang="it-IT" sz="2000" b="1">
                <a:latin typeface="Balloon Bd BT" pitchFamily="66" charset="0"/>
              </a:rPr>
              <a:t>che il fumetto  sia un  sotto prodotto  culturale ,  </a:t>
            </a:r>
          </a:p>
          <a:p>
            <a:pPr>
              <a:lnSpc>
                <a:spcPct val="130000"/>
              </a:lnSpc>
              <a:buFontTx/>
              <a:buChar char="•"/>
            </a:pPr>
            <a:r>
              <a:rPr lang="it-IT" altLang="it-IT" sz="2000" b="1">
                <a:latin typeface="Balloon Bd BT" pitchFamily="66" charset="0"/>
              </a:rPr>
              <a:t>che i ‘giornaletti’’ Abbiano un effetto deteriore  </a:t>
            </a:r>
          </a:p>
          <a:p>
            <a:pPr>
              <a:lnSpc>
                <a:spcPct val="130000"/>
              </a:lnSpc>
            </a:pPr>
            <a:r>
              <a:rPr lang="it-IT" altLang="it-IT" sz="2000" b="1">
                <a:latin typeface="Balloon Bd BT" pitchFamily="66" charset="0"/>
              </a:rPr>
              <a:t>	su  chi  li  legge ,</a:t>
            </a:r>
          </a:p>
          <a:p>
            <a:pPr>
              <a:lnSpc>
                <a:spcPct val="130000"/>
              </a:lnSpc>
              <a:buFontTx/>
              <a:buChar char="•"/>
            </a:pPr>
            <a:r>
              <a:rPr lang="it-IT" altLang="it-IT" sz="2000" b="1">
                <a:latin typeface="Balloon Bd BT" pitchFamily="66" charset="0"/>
              </a:rPr>
              <a:t>Che  siano  una forma  artistica  ed  espressiva</a:t>
            </a:r>
          </a:p>
          <a:p>
            <a:pPr>
              <a:lnSpc>
                <a:spcPct val="130000"/>
              </a:lnSpc>
            </a:pPr>
            <a:r>
              <a:rPr lang="it-IT" altLang="it-IT" sz="2000" b="1">
                <a:latin typeface="Balloon Bd BT" pitchFamily="66" charset="0"/>
              </a:rPr>
              <a:t>	Di  serie  b </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fltVal val="0"/>
                                          </p:val>
                                        </p:tav>
                                        <p:tav tm="100000">
                                          <p:val>
                                            <p:strVal val="#ppt_w"/>
                                          </p:val>
                                        </p:tav>
                                      </p:tavLst>
                                    </p:anim>
                                    <p:anim calcmode="lin" valueType="num">
                                      <p:cBhvr>
                                        <p:cTn id="8" dur="500" fill="hold"/>
                                        <p:tgtEl>
                                          <p:spTgt spid="68613"/>
                                        </p:tgtEl>
                                        <p:attrNameLst>
                                          <p:attrName>ppt_h</p:attrName>
                                        </p:attrNameLst>
                                      </p:cBhvr>
                                      <p:tavLst>
                                        <p:tav tm="0">
                                          <p:val>
                                            <p:fltVal val="0"/>
                                          </p:val>
                                        </p:tav>
                                        <p:tav tm="100000">
                                          <p:val>
                                            <p:strVal val="#ppt_h"/>
                                          </p:val>
                                        </p:tav>
                                      </p:tavLst>
                                    </p:anim>
                                    <p:anim calcmode="lin" valueType="num">
                                      <p:cBhvr>
                                        <p:cTn id="9" dur="500" fill="hold"/>
                                        <p:tgtEl>
                                          <p:spTgt spid="68613"/>
                                        </p:tgtEl>
                                        <p:attrNameLst>
                                          <p:attrName>ppt_x</p:attrName>
                                        </p:attrNameLst>
                                      </p:cBhvr>
                                      <p:tavLst>
                                        <p:tav tm="0">
                                          <p:val>
                                            <p:fltVal val="0.5"/>
                                          </p:val>
                                        </p:tav>
                                        <p:tav tm="100000">
                                          <p:val>
                                            <p:strVal val="#ppt_x"/>
                                          </p:val>
                                        </p:tav>
                                      </p:tavLst>
                                    </p:anim>
                                    <p:anim calcmode="lin" valueType="num">
                                      <p:cBhvr>
                                        <p:cTn id="10" dur="500" fill="hold"/>
                                        <p:tgtEl>
                                          <p:spTgt spid="686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8615"/>
                                        </p:tgtEl>
                                        <p:attrNameLst>
                                          <p:attrName>style.visibility</p:attrName>
                                        </p:attrNameLst>
                                      </p:cBhvr>
                                      <p:to>
                                        <p:strVal val="visible"/>
                                      </p:to>
                                    </p:set>
                                    <p:animEffect transition="in" filter="dissolve">
                                      <p:cBhvr>
                                        <p:cTn id="15" dur="5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41986" name="Picture 2" descr="LOG_OD_01">
            <a:extLst>
              <a:ext uri="{FF2B5EF4-FFF2-40B4-BE49-F238E27FC236}">
                <a16:creationId xmlns:a16="http://schemas.microsoft.com/office/drawing/2014/main" id="{86B89F2B-C8D9-4947-8222-0F42A621C72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a:extLst>
              <a:ext uri="{FF2B5EF4-FFF2-40B4-BE49-F238E27FC236}">
                <a16:creationId xmlns:a16="http://schemas.microsoft.com/office/drawing/2014/main" id="{D8589511-EEB0-4065-8F68-7FCC072515DE}"/>
              </a:ext>
            </a:extLst>
          </p:cNvPr>
          <p:cNvSpPr>
            <a:spLocks noGrp="1" noChangeArrowheads="1"/>
          </p:cNvSpPr>
          <p:nvPr>
            <p:ph type="title"/>
          </p:nvPr>
        </p:nvSpPr>
        <p:spPr>
          <a:xfrm>
            <a:off x="2362200" y="228600"/>
            <a:ext cx="5181600" cy="609600"/>
          </a:xfrm>
        </p:spPr>
        <p:txBody>
          <a:bodyPr/>
          <a:lstStyle/>
          <a:p>
            <a:r>
              <a:rPr lang="it-IT" altLang="it-IT" sz="2400"/>
              <a:t>Fumetti – le onomatopee</a:t>
            </a:r>
          </a:p>
        </p:txBody>
      </p:sp>
      <p:pic>
        <p:nvPicPr>
          <p:cNvPr id="41988" name="Picture 4" descr="onomat_1">
            <a:extLst>
              <a:ext uri="{FF2B5EF4-FFF2-40B4-BE49-F238E27FC236}">
                <a16:creationId xmlns:a16="http://schemas.microsoft.com/office/drawing/2014/main" id="{5F989433-579E-43D4-9525-B75407C653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990600"/>
            <a:ext cx="914400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a:extLst>
              <a:ext uri="{FF2B5EF4-FFF2-40B4-BE49-F238E27FC236}">
                <a16:creationId xmlns:a16="http://schemas.microsoft.com/office/drawing/2014/main" id="{FAA13AF3-E475-4492-B4CF-65665058F99F}"/>
              </a:ext>
            </a:extLst>
          </p:cNvPr>
          <p:cNvSpPr txBox="1">
            <a:spLocks noChangeArrowheads="1"/>
          </p:cNvSpPr>
          <p:nvPr/>
        </p:nvSpPr>
        <p:spPr bwMode="auto">
          <a:xfrm>
            <a:off x="0" y="5638800"/>
            <a:ext cx="90360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Anche le onomatopee si fondano su una convenzione grafica;  infatti quando, ad es. </a:t>
            </a:r>
          </a:p>
          <a:p>
            <a:r>
              <a:rPr lang="it-IT" altLang="it-IT" sz="2000" b="1">
                <a:cs typeface="Times New Roman" panose="02020603050405020304" pitchFamily="18" charset="0"/>
              </a:rPr>
              <a:t>leggiamo BANG, noi, in effetti non leggiamo le lettere B-A-N-G, </a:t>
            </a:r>
          </a:p>
          <a:p>
            <a:r>
              <a:rPr lang="it-IT" altLang="it-IT" sz="2000" b="1">
                <a:cs typeface="Times New Roman" panose="02020603050405020304" pitchFamily="18" charset="0"/>
              </a:rPr>
              <a:t>ma udiamo il rumore di uno sparo.                             (vedi note del relatore)</a:t>
            </a:r>
            <a:r>
              <a:rPr lang="it-IT" altLang="it-IT" sz="2000" b="1"/>
              <a:t> </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44034" name="Picture 2" descr="LOG_OD_01">
            <a:extLst>
              <a:ext uri="{FF2B5EF4-FFF2-40B4-BE49-F238E27FC236}">
                <a16:creationId xmlns:a16="http://schemas.microsoft.com/office/drawing/2014/main" id="{50F8A4FC-C739-41FC-89DC-F7D3CF650BAF}"/>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447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id="{18A516BF-6423-4D8B-9923-39A69A5C1DBA}"/>
              </a:ext>
            </a:extLst>
          </p:cNvPr>
          <p:cNvSpPr>
            <a:spLocks noGrp="1" noChangeArrowheads="1"/>
          </p:cNvSpPr>
          <p:nvPr>
            <p:ph type="title"/>
          </p:nvPr>
        </p:nvSpPr>
        <p:spPr>
          <a:xfrm>
            <a:off x="2362200" y="228600"/>
            <a:ext cx="5181600" cy="609600"/>
          </a:xfrm>
        </p:spPr>
        <p:txBody>
          <a:bodyPr/>
          <a:lstStyle/>
          <a:p>
            <a:r>
              <a:rPr lang="it-IT" altLang="it-IT" sz="1800" b="1"/>
              <a:t>Fumetti – il disegno</a:t>
            </a:r>
          </a:p>
        </p:txBody>
      </p:sp>
      <p:pic>
        <p:nvPicPr>
          <p:cNvPr id="104452" name="Picture 4" descr="Dis_pap4">
            <a:extLst>
              <a:ext uri="{FF2B5EF4-FFF2-40B4-BE49-F238E27FC236}">
                <a16:creationId xmlns:a16="http://schemas.microsoft.com/office/drawing/2014/main" id="{7674B414-32A3-4023-8476-2D2E5551E5E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52600" y="738188"/>
            <a:ext cx="5943600"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5">
            <a:extLst>
              <a:ext uri="{FF2B5EF4-FFF2-40B4-BE49-F238E27FC236}">
                <a16:creationId xmlns:a16="http://schemas.microsoft.com/office/drawing/2014/main" id="{F69A7A39-B69C-48C6-8611-6F3328563E43}"/>
              </a:ext>
            </a:extLst>
          </p:cNvPr>
          <p:cNvSpPr txBox="1">
            <a:spLocks noChangeArrowheads="1"/>
          </p:cNvSpPr>
          <p:nvPr/>
        </p:nvSpPr>
        <p:spPr bwMode="auto">
          <a:xfrm>
            <a:off x="184150" y="4419600"/>
            <a:ext cx="88868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endParaRPr lang="it-IT" altLang="it-IT" sz="2000" b="1">
              <a:cs typeface="Times New Roman" panose="02020603050405020304" pitchFamily="18" charset="0"/>
            </a:endParaRPr>
          </a:p>
          <a:p>
            <a:r>
              <a:rPr lang="it-IT" altLang="it-IT" sz="2000" b="1">
                <a:cs typeface="Times New Roman" panose="02020603050405020304" pitchFamily="18" charset="0"/>
              </a:rPr>
              <a:t>Letta la sceneggiatura, capito il senso della storia, le caratteristiche psicologiche </a:t>
            </a:r>
          </a:p>
          <a:p>
            <a:r>
              <a:rPr lang="it-IT" altLang="it-IT" sz="2000" b="1">
                <a:cs typeface="Times New Roman" panose="02020603050405020304" pitchFamily="18" charset="0"/>
              </a:rPr>
              <a:t>e la funzione di ciascun personaggio, il disegnatore ritorna in testa allo script e </a:t>
            </a:r>
          </a:p>
          <a:p>
            <a:r>
              <a:rPr lang="it-IT" altLang="it-IT" sz="2000" b="1">
                <a:cs typeface="Times New Roman" panose="02020603050405020304" pitchFamily="18" charset="0"/>
              </a:rPr>
              <a:t>prende la "descrizione personaggi". La prima cosa che deve fare è dare volto </a:t>
            </a:r>
          </a:p>
          <a:p>
            <a:r>
              <a:rPr lang="it-IT" altLang="it-IT" sz="2000" b="1">
                <a:cs typeface="Times New Roman" panose="02020603050405020304" pitchFamily="18" charset="0"/>
              </a:rPr>
              <a:t>e corpo ai protagonisti. Senza di essi, infatti, non potrà passare alle fasi successive. </a:t>
            </a:r>
          </a:p>
          <a:p>
            <a:r>
              <a:rPr lang="it-IT" altLang="it-IT" sz="2000" b="1">
                <a:cs typeface="Times New Roman" panose="02020603050405020304" pitchFamily="18" charset="0"/>
              </a:rPr>
              <a:t>Ha bisogno dei personaggi per pensare e schizzare le inquadrature prima </a:t>
            </a:r>
          </a:p>
          <a:p>
            <a:r>
              <a:rPr lang="it-IT" altLang="it-IT" sz="2000" b="1">
                <a:cs typeface="Times New Roman" panose="02020603050405020304" pitchFamily="18" charset="0"/>
              </a:rPr>
              <a:t>nel lay-out, poi nello storyboard. </a:t>
            </a:r>
          </a:p>
          <a:p>
            <a:endParaRPr lang="it-IT" altLang="it-IT" sz="2000" b="1"/>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additive="base">
                                        <p:cTn id="7" dur="500" fill="hold"/>
                                        <p:tgtEl>
                                          <p:spTgt spid="104452"/>
                                        </p:tgtEl>
                                        <p:attrNameLst>
                                          <p:attrName>ppt_x</p:attrName>
                                        </p:attrNameLst>
                                      </p:cBhvr>
                                      <p:tavLst>
                                        <p:tav tm="0">
                                          <p:val>
                                            <p:strVal val="#ppt_x"/>
                                          </p:val>
                                        </p:tav>
                                        <p:tav tm="100000">
                                          <p:val>
                                            <p:strVal val="#ppt_x"/>
                                          </p:val>
                                        </p:tav>
                                      </p:tavLst>
                                    </p:anim>
                                    <p:anim calcmode="lin" valueType="num">
                                      <p:cBhvr additive="base">
                                        <p:cTn id="8" dur="500" fill="hold"/>
                                        <p:tgtEl>
                                          <p:spTgt spid="1044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04453"/>
                                        </p:tgtEl>
                                        <p:attrNameLst>
                                          <p:attrName>style.visibility</p:attrName>
                                        </p:attrNameLst>
                                      </p:cBhvr>
                                      <p:to>
                                        <p:strVal val="visible"/>
                                      </p:to>
                                    </p:set>
                                    <p:animEffect transition="in" filter="randombar(vertical)">
                                      <p:cBhvr>
                                        <p:cTn id="13"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46082" name="Picture 2" descr="LOG_OD_01">
            <a:extLst>
              <a:ext uri="{FF2B5EF4-FFF2-40B4-BE49-F238E27FC236}">
                <a16:creationId xmlns:a16="http://schemas.microsoft.com/office/drawing/2014/main" id="{FCE6B04E-6076-493F-BB54-8AB4F7D9BB02}"/>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447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8F9EE17F-0230-42D5-BB6E-E9CE19F32375}"/>
              </a:ext>
            </a:extLst>
          </p:cNvPr>
          <p:cNvSpPr>
            <a:spLocks noGrp="1" noChangeArrowheads="1"/>
          </p:cNvSpPr>
          <p:nvPr>
            <p:ph type="title"/>
          </p:nvPr>
        </p:nvSpPr>
        <p:spPr>
          <a:xfrm>
            <a:off x="2362200" y="228600"/>
            <a:ext cx="5181600" cy="457200"/>
          </a:xfrm>
        </p:spPr>
        <p:txBody>
          <a:bodyPr/>
          <a:lstStyle/>
          <a:p>
            <a:r>
              <a:rPr lang="it-IT" altLang="it-IT" sz="1800" b="1"/>
              <a:t>Fumetti – il lay out</a:t>
            </a:r>
          </a:p>
        </p:txBody>
      </p:sp>
      <p:pic>
        <p:nvPicPr>
          <p:cNvPr id="158724" name="Picture 4" descr="Dis_pap1">
            <a:extLst>
              <a:ext uri="{FF2B5EF4-FFF2-40B4-BE49-F238E27FC236}">
                <a16:creationId xmlns:a16="http://schemas.microsoft.com/office/drawing/2014/main" id="{DDD0B0BA-D81D-45FB-8915-6F3BDADF19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838200"/>
            <a:ext cx="6781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Text Box 5">
            <a:extLst>
              <a:ext uri="{FF2B5EF4-FFF2-40B4-BE49-F238E27FC236}">
                <a16:creationId xmlns:a16="http://schemas.microsoft.com/office/drawing/2014/main" id="{3663FB23-4789-411D-9EBC-FFF4214401C8}"/>
              </a:ext>
            </a:extLst>
          </p:cNvPr>
          <p:cNvSpPr txBox="1">
            <a:spLocks noChangeArrowheads="1"/>
          </p:cNvSpPr>
          <p:nvPr/>
        </p:nvSpPr>
        <p:spPr bwMode="auto">
          <a:xfrm>
            <a:off x="228600" y="4572000"/>
            <a:ext cx="87296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Sul termine lay-out esiste un'eterna diatriba. C'è chi lo usa come sinonimo di </a:t>
            </a:r>
          </a:p>
          <a:p>
            <a:r>
              <a:rPr lang="it-IT" altLang="it-IT" sz="2000" b="1">
                <a:cs typeface="Times New Roman" panose="02020603050405020304" pitchFamily="18" charset="0"/>
              </a:rPr>
              <a:t>storyboard, chi invece lo intende come una serie di schizzi veloci, generalmente </a:t>
            </a:r>
          </a:p>
          <a:p>
            <a:r>
              <a:rPr lang="it-IT" altLang="it-IT" sz="2000" b="1">
                <a:cs typeface="Times New Roman" panose="02020603050405020304" pitchFamily="18" charset="0"/>
              </a:rPr>
              <a:t>realizzati su dei fogliacci, differenziandolo dallo storyboard che dovrebbe </a:t>
            </a:r>
          </a:p>
          <a:p>
            <a:r>
              <a:rPr lang="it-IT" altLang="it-IT" sz="2000" b="1">
                <a:cs typeface="Times New Roman" panose="02020603050405020304" pitchFamily="18" charset="0"/>
              </a:rPr>
              <a:t>prevedere un disegno un po' più definito e leggibile anche per altri che non siano </a:t>
            </a:r>
          </a:p>
          <a:p>
            <a:r>
              <a:rPr lang="it-IT" altLang="it-IT" sz="2000" b="1">
                <a:cs typeface="Times New Roman" panose="02020603050405020304" pitchFamily="18" charset="0"/>
              </a:rPr>
              <a:t>lo stesso disegnatore               (vedi note del relatore)</a:t>
            </a:r>
            <a:endParaRPr lang="it-IT" altLang="it-IT" sz="2000" b="1"/>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500" fill="hold"/>
                                        <p:tgtEl>
                                          <p:spTgt spid="158724"/>
                                        </p:tgtEl>
                                        <p:attrNameLst>
                                          <p:attrName>ppt_x</p:attrName>
                                        </p:attrNameLst>
                                      </p:cBhvr>
                                      <p:tavLst>
                                        <p:tav tm="0">
                                          <p:val>
                                            <p:strVal val="0-#ppt_w/2"/>
                                          </p:val>
                                        </p:tav>
                                        <p:tav tm="100000">
                                          <p:val>
                                            <p:strVal val="#ppt_x"/>
                                          </p:val>
                                        </p:tav>
                                      </p:tavLst>
                                    </p:anim>
                                    <p:anim calcmode="lin" valueType="num">
                                      <p:cBhvr additive="base">
                                        <p:cTn id="8" dur="500" fill="hold"/>
                                        <p:tgtEl>
                                          <p:spTgt spid="15872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58725"/>
                                        </p:tgtEl>
                                        <p:attrNameLst>
                                          <p:attrName>style.visibility</p:attrName>
                                        </p:attrNameLst>
                                      </p:cBhvr>
                                      <p:to>
                                        <p:strVal val="visible"/>
                                      </p:to>
                                    </p:set>
                                    <p:anim calcmode="lin" valueType="num">
                                      <p:cBhvr additive="base">
                                        <p:cTn id="13" dur="500" fill="hold"/>
                                        <p:tgtEl>
                                          <p:spTgt spid="158725"/>
                                        </p:tgtEl>
                                        <p:attrNameLst>
                                          <p:attrName>ppt_x</p:attrName>
                                        </p:attrNameLst>
                                      </p:cBhvr>
                                      <p:tavLst>
                                        <p:tav tm="0">
                                          <p:val>
                                            <p:strVal val="1+#ppt_w/2"/>
                                          </p:val>
                                        </p:tav>
                                        <p:tav tm="100000">
                                          <p:val>
                                            <p:strVal val="#ppt_x"/>
                                          </p:val>
                                        </p:tav>
                                      </p:tavLst>
                                    </p:anim>
                                    <p:anim calcmode="lin" valueType="num">
                                      <p:cBhvr additive="base">
                                        <p:cTn id="14"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48130" name="Picture 1026" descr="LOG_OD_01">
            <a:extLst>
              <a:ext uri="{FF2B5EF4-FFF2-40B4-BE49-F238E27FC236}">
                <a16:creationId xmlns:a16="http://schemas.microsoft.com/office/drawing/2014/main" id="{4159F4D3-21AD-4901-A145-AB0E8B01A98A}"/>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447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1027">
            <a:extLst>
              <a:ext uri="{FF2B5EF4-FFF2-40B4-BE49-F238E27FC236}">
                <a16:creationId xmlns:a16="http://schemas.microsoft.com/office/drawing/2014/main" id="{B1D650BE-235A-47DE-83A0-B579D0B92517}"/>
              </a:ext>
            </a:extLst>
          </p:cNvPr>
          <p:cNvSpPr>
            <a:spLocks noGrp="1" noChangeArrowheads="1"/>
          </p:cNvSpPr>
          <p:nvPr>
            <p:ph type="title"/>
          </p:nvPr>
        </p:nvSpPr>
        <p:spPr>
          <a:xfrm>
            <a:off x="2362200" y="228600"/>
            <a:ext cx="5181600" cy="457200"/>
          </a:xfrm>
        </p:spPr>
        <p:txBody>
          <a:bodyPr/>
          <a:lstStyle/>
          <a:p>
            <a:r>
              <a:rPr lang="it-IT" altLang="it-IT" sz="1800" b="1"/>
              <a:t>Fumetti – le inquadrature – i campi</a:t>
            </a:r>
          </a:p>
        </p:txBody>
      </p:sp>
      <p:sp>
        <p:nvSpPr>
          <p:cNvPr id="179205" name="Text Box 1029">
            <a:extLst>
              <a:ext uri="{FF2B5EF4-FFF2-40B4-BE49-F238E27FC236}">
                <a16:creationId xmlns:a16="http://schemas.microsoft.com/office/drawing/2014/main" id="{C66ADE23-25F5-42C5-ADB9-5F1505786B9E}"/>
              </a:ext>
            </a:extLst>
          </p:cNvPr>
          <p:cNvSpPr txBox="1">
            <a:spLocks noChangeArrowheads="1"/>
          </p:cNvSpPr>
          <p:nvPr/>
        </p:nvSpPr>
        <p:spPr bwMode="auto">
          <a:xfrm>
            <a:off x="0" y="3048000"/>
            <a:ext cx="3336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Figura intera : la figura</a:t>
            </a:r>
          </a:p>
          <a:p>
            <a:r>
              <a:rPr lang="it-IT" altLang="it-IT" sz="2000" b="1">
                <a:cs typeface="Times New Roman" panose="02020603050405020304" pitchFamily="18" charset="0"/>
              </a:rPr>
              <a:t>è vista in piedi e copre l’intera</a:t>
            </a:r>
          </a:p>
          <a:p>
            <a:r>
              <a:rPr lang="it-IT" altLang="it-IT" sz="2000" b="1">
                <a:cs typeface="Times New Roman" panose="02020603050405020304" pitchFamily="18" charset="0"/>
              </a:rPr>
              <a:t>altezza della vignetta</a:t>
            </a:r>
            <a:endParaRPr lang="it-IT" altLang="it-IT" sz="2000" b="1"/>
          </a:p>
        </p:txBody>
      </p:sp>
      <p:pic>
        <p:nvPicPr>
          <p:cNvPr id="48133" name="Picture 1030" descr="Campoint">
            <a:extLst>
              <a:ext uri="{FF2B5EF4-FFF2-40B4-BE49-F238E27FC236}">
                <a16:creationId xmlns:a16="http://schemas.microsoft.com/office/drawing/2014/main" id="{B9A77A43-BD0F-47D9-AF37-E93379651DE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914400"/>
            <a:ext cx="16414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031" descr="valcampo">
            <a:extLst>
              <a:ext uri="{FF2B5EF4-FFF2-40B4-BE49-F238E27FC236}">
                <a16:creationId xmlns:a16="http://schemas.microsoft.com/office/drawing/2014/main" id="{90A5EF2A-D014-42EC-B950-7F00025694D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3400" y="4114800"/>
            <a:ext cx="1470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32" descr="primo">
            <a:extLst>
              <a:ext uri="{FF2B5EF4-FFF2-40B4-BE49-F238E27FC236}">
                <a16:creationId xmlns:a16="http://schemas.microsoft.com/office/drawing/2014/main" id="{17EECB5B-C11E-4E27-B2AE-7D58796DE6E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81800" y="990600"/>
            <a:ext cx="1752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033" descr="dettaglio">
            <a:extLst>
              <a:ext uri="{FF2B5EF4-FFF2-40B4-BE49-F238E27FC236}">
                <a16:creationId xmlns:a16="http://schemas.microsoft.com/office/drawing/2014/main" id="{DD6B9DBF-F0EC-4B99-9E8B-5C58CE4341F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67400" y="4648200"/>
            <a:ext cx="29019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0" name="Text Box 1034">
            <a:extLst>
              <a:ext uri="{FF2B5EF4-FFF2-40B4-BE49-F238E27FC236}">
                <a16:creationId xmlns:a16="http://schemas.microsoft.com/office/drawing/2014/main" id="{B5B9BE49-E619-4A59-8023-719367759A4D}"/>
              </a:ext>
            </a:extLst>
          </p:cNvPr>
          <p:cNvSpPr txBox="1">
            <a:spLocks noChangeArrowheads="1"/>
          </p:cNvSpPr>
          <p:nvPr/>
        </p:nvSpPr>
        <p:spPr bwMode="auto">
          <a:xfrm>
            <a:off x="0" y="5943600"/>
            <a:ext cx="314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Piano Americano : la figura</a:t>
            </a:r>
          </a:p>
          <a:p>
            <a:r>
              <a:rPr lang="it-IT" altLang="it-IT" sz="2000" b="1">
                <a:cs typeface="Times New Roman" panose="02020603050405020304" pitchFamily="18" charset="0"/>
              </a:rPr>
              <a:t>è tagliata al ginocchio</a:t>
            </a:r>
            <a:endParaRPr lang="it-IT" altLang="it-IT" sz="2000" b="1"/>
          </a:p>
        </p:txBody>
      </p:sp>
      <p:sp>
        <p:nvSpPr>
          <p:cNvPr id="179211" name="Text Box 1035">
            <a:extLst>
              <a:ext uri="{FF2B5EF4-FFF2-40B4-BE49-F238E27FC236}">
                <a16:creationId xmlns:a16="http://schemas.microsoft.com/office/drawing/2014/main" id="{32D22560-293A-4EA3-98CF-76C3EB13C36E}"/>
              </a:ext>
            </a:extLst>
          </p:cNvPr>
          <p:cNvSpPr txBox="1">
            <a:spLocks noChangeArrowheads="1"/>
          </p:cNvSpPr>
          <p:nvPr/>
        </p:nvSpPr>
        <p:spPr bwMode="auto">
          <a:xfrm>
            <a:off x="6170613" y="2667000"/>
            <a:ext cx="29733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Primo piano : la figura</a:t>
            </a:r>
          </a:p>
          <a:p>
            <a:r>
              <a:rPr lang="it-IT" altLang="it-IT" sz="2000" b="1">
                <a:cs typeface="Times New Roman" panose="02020603050405020304" pitchFamily="18" charset="0"/>
              </a:rPr>
              <a:t>Comprende la testa e parte</a:t>
            </a:r>
          </a:p>
          <a:p>
            <a:r>
              <a:rPr lang="it-IT" altLang="it-IT" sz="2000" b="1"/>
              <a:t>delle spalle</a:t>
            </a:r>
          </a:p>
        </p:txBody>
      </p:sp>
      <p:sp>
        <p:nvSpPr>
          <p:cNvPr id="179212" name="Text Box 1036">
            <a:extLst>
              <a:ext uri="{FF2B5EF4-FFF2-40B4-BE49-F238E27FC236}">
                <a16:creationId xmlns:a16="http://schemas.microsoft.com/office/drawing/2014/main" id="{6C62F72E-4FB8-42C0-A319-8F4DC07CA4FD}"/>
              </a:ext>
            </a:extLst>
          </p:cNvPr>
          <p:cNvSpPr txBox="1">
            <a:spLocks noChangeArrowheads="1"/>
          </p:cNvSpPr>
          <p:nvPr/>
        </p:nvSpPr>
        <p:spPr bwMode="auto">
          <a:xfrm>
            <a:off x="5562600" y="5546725"/>
            <a:ext cx="3581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Dettaglio: una parte del corpo</a:t>
            </a:r>
          </a:p>
          <a:p>
            <a:r>
              <a:rPr lang="it-IT" altLang="it-IT" sz="2000" b="1">
                <a:cs typeface="Times New Roman" panose="02020603050405020304" pitchFamily="18" charset="0"/>
              </a:rPr>
              <a:t>o un oggetto ;  nel cinema, tecnica caratteristica di Sergio Leone</a:t>
            </a:r>
            <a:endParaRPr lang="it-IT" altLang="it-IT" sz="2000" b="1"/>
          </a:p>
        </p:txBody>
      </p:sp>
      <p:pic>
        <p:nvPicPr>
          <p:cNvPr id="48140" name="Picture 1037" descr="busto">
            <a:extLst>
              <a:ext uri="{FF2B5EF4-FFF2-40B4-BE49-F238E27FC236}">
                <a16:creationId xmlns:a16="http://schemas.microsoft.com/office/drawing/2014/main" id="{44E1F719-8D1C-42DB-9EF9-ED26BE75B33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05200" y="2514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4" name="Text Box 1038">
            <a:extLst>
              <a:ext uri="{FF2B5EF4-FFF2-40B4-BE49-F238E27FC236}">
                <a16:creationId xmlns:a16="http://schemas.microsoft.com/office/drawing/2014/main" id="{686F6301-F5A9-4B1E-814A-3909D311B51B}"/>
              </a:ext>
            </a:extLst>
          </p:cNvPr>
          <p:cNvSpPr txBox="1">
            <a:spLocks noChangeArrowheads="1"/>
          </p:cNvSpPr>
          <p:nvPr/>
        </p:nvSpPr>
        <p:spPr bwMode="auto">
          <a:xfrm>
            <a:off x="2971800" y="4495800"/>
            <a:ext cx="2528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cs typeface="Times New Roman" panose="02020603050405020304" pitchFamily="18" charset="0"/>
              </a:rPr>
              <a:t>Mezzo busto: la figura</a:t>
            </a:r>
          </a:p>
          <a:p>
            <a:r>
              <a:rPr lang="it-IT" altLang="it-IT" sz="2000" b="1">
                <a:cs typeface="Times New Roman" panose="02020603050405020304" pitchFamily="18" charset="0"/>
              </a:rPr>
              <a:t>è tagliata al petto</a:t>
            </a:r>
            <a:endParaRPr lang="it-IT" altLang="it-IT" sz="2000" b="1"/>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 calcmode="lin" valueType="num">
                                      <p:cBhvr additive="base">
                                        <p:cTn id="7" dur="500" fill="hold"/>
                                        <p:tgtEl>
                                          <p:spTgt spid="179205"/>
                                        </p:tgtEl>
                                        <p:attrNameLst>
                                          <p:attrName>ppt_x</p:attrName>
                                        </p:attrNameLst>
                                      </p:cBhvr>
                                      <p:tavLst>
                                        <p:tav tm="0">
                                          <p:val>
                                            <p:strVal val="1+#ppt_w/2"/>
                                          </p:val>
                                        </p:tav>
                                        <p:tav tm="100000">
                                          <p:val>
                                            <p:strVal val="#ppt_x"/>
                                          </p:val>
                                        </p:tav>
                                      </p:tavLst>
                                    </p:anim>
                                    <p:anim calcmode="lin" valueType="num">
                                      <p:cBhvr additive="base">
                                        <p:cTn id="8" dur="500" fill="hold"/>
                                        <p:tgtEl>
                                          <p:spTgt spid="1792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79210"/>
                                        </p:tgtEl>
                                        <p:attrNameLst>
                                          <p:attrName>style.visibility</p:attrName>
                                        </p:attrNameLst>
                                      </p:cBhvr>
                                      <p:to>
                                        <p:strVal val="visible"/>
                                      </p:to>
                                    </p:set>
                                    <p:anim calcmode="lin" valueType="num">
                                      <p:cBhvr additive="base">
                                        <p:cTn id="13" dur="500" fill="hold"/>
                                        <p:tgtEl>
                                          <p:spTgt spid="179210"/>
                                        </p:tgtEl>
                                        <p:attrNameLst>
                                          <p:attrName>ppt_x</p:attrName>
                                        </p:attrNameLst>
                                      </p:cBhvr>
                                      <p:tavLst>
                                        <p:tav tm="0">
                                          <p:val>
                                            <p:strVal val="1+#ppt_w/2"/>
                                          </p:val>
                                        </p:tav>
                                        <p:tav tm="100000">
                                          <p:val>
                                            <p:strVal val="#ppt_x"/>
                                          </p:val>
                                        </p:tav>
                                      </p:tavLst>
                                    </p:anim>
                                    <p:anim calcmode="lin" valueType="num">
                                      <p:cBhvr additive="base">
                                        <p:cTn id="14" dur="500" fill="hold"/>
                                        <p:tgtEl>
                                          <p:spTgt spid="1792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9211"/>
                                        </p:tgtEl>
                                        <p:attrNameLst>
                                          <p:attrName>style.visibility</p:attrName>
                                        </p:attrNameLst>
                                      </p:cBhvr>
                                      <p:to>
                                        <p:strVal val="visible"/>
                                      </p:to>
                                    </p:set>
                                    <p:anim calcmode="lin" valueType="num">
                                      <p:cBhvr additive="base">
                                        <p:cTn id="19" dur="500" fill="hold"/>
                                        <p:tgtEl>
                                          <p:spTgt spid="179211"/>
                                        </p:tgtEl>
                                        <p:attrNameLst>
                                          <p:attrName>ppt_x</p:attrName>
                                        </p:attrNameLst>
                                      </p:cBhvr>
                                      <p:tavLst>
                                        <p:tav tm="0">
                                          <p:val>
                                            <p:strVal val="1+#ppt_w/2"/>
                                          </p:val>
                                        </p:tav>
                                        <p:tav tm="100000">
                                          <p:val>
                                            <p:strVal val="#ppt_x"/>
                                          </p:val>
                                        </p:tav>
                                      </p:tavLst>
                                    </p:anim>
                                    <p:anim calcmode="lin" valueType="num">
                                      <p:cBhvr additive="base">
                                        <p:cTn id="20" dur="500" fill="hold"/>
                                        <p:tgtEl>
                                          <p:spTgt spid="1792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79212"/>
                                        </p:tgtEl>
                                        <p:attrNameLst>
                                          <p:attrName>style.visibility</p:attrName>
                                        </p:attrNameLst>
                                      </p:cBhvr>
                                      <p:to>
                                        <p:strVal val="visible"/>
                                      </p:to>
                                    </p:set>
                                    <p:anim calcmode="lin" valueType="num">
                                      <p:cBhvr additive="base">
                                        <p:cTn id="25" dur="500" fill="hold"/>
                                        <p:tgtEl>
                                          <p:spTgt spid="179212"/>
                                        </p:tgtEl>
                                        <p:attrNameLst>
                                          <p:attrName>ppt_x</p:attrName>
                                        </p:attrNameLst>
                                      </p:cBhvr>
                                      <p:tavLst>
                                        <p:tav tm="0">
                                          <p:val>
                                            <p:strVal val="1+#ppt_w/2"/>
                                          </p:val>
                                        </p:tav>
                                        <p:tav tm="100000">
                                          <p:val>
                                            <p:strVal val="#ppt_x"/>
                                          </p:val>
                                        </p:tav>
                                      </p:tavLst>
                                    </p:anim>
                                    <p:anim calcmode="lin" valueType="num">
                                      <p:cBhvr additive="base">
                                        <p:cTn id="26" dur="500" fill="hold"/>
                                        <p:tgtEl>
                                          <p:spTgt spid="1792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79214"/>
                                        </p:tgtEl>
                                        <p:attrNameLst>
                                          <p:attrName>style.visibility</p:attrName>
                                        </p:attrNameLst>
                                      </p:cBhvr>
                                      <p:to>
                                        <p:strVal val="visible"/>
                                      </p:to>
                                    </p:set>
                                    <p:anim calcmode="lin" valueType="num">
                                      <p:cBhvr additive="base">
                                        <p:cTn id="31" dur="500" fill="hold"/>
                                        <p:tgtEl>
                                          <p:spTgt spid="179214"/>
                                        </p:tgtEl>
                                        <p:attrNameLst>
                                          <p:attrName>ppt_x</p:attrName>
                                        </p:attrNameLst>
                                      </p:cBhvr>
                                      <p:tavLst>
                                        <p:tav tm="0">
                                          <p:val>
                                            <p:strVal val="1+#ppt_w/2"/>
                                          </p:val>
                                        </p:tav>
                                        <p:tav tm="100000">
                                          <p:val>
                                            <p:strVal val="#ppt_x"/>
                                          </p:val>
                                        </p:tav>
                                      </p:tavLst>
                                    </p:anim>
                                    <p:anim calcmode="lin" valueType="num">
                                      <p:cBhvr additive="base">
                                        <p:cTn id="32" dur="500" fill="hold"/>
                                        <p:tgtEl>
                                          <p:spTgt spid="179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utoUpdateAnimBg="0"/>
      <p:bldP spid="179210" grpId="0" autoUpdateAnimBg="0"/>
      <p:bldP spid="179211" grpId="0" autoUpdateAnimBg="0"/>
      <p:bldP spid="179212" grpId="0" autoUpdateAnimBg="0"/>
      <p:bldP spid="17921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50178" name="Picture 2" descr="LOG_OD_01">
            <a:extLst>
              <a:ext uri="{FF2B5EF4-FFF2-40B4-BE49-F238E27FC236}">
                <a16:creationId xmlns:a16="http://schemas.microsoft.com/office/drawing/2014/main" id="{2049C290-CC6F-4900-9398-75D3CC32F628}"/>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447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FEA78739-239C-48AE-A27F-ACA6E0CA1DBF}"/>
              </a:ext>
            </a:extLst>
          </p:cNvPr>
          <p:cNvSpPr>
            <a:spLocks noGrp="1" noChangeArrowheads="1"/>
          </p:cNvSpPr>
          <p:nvPr>
            <p:ph type="title"/>
          </p:nvPr>
        </p:nvSpPr>
        <p:spPr>
          <a:xfrm>
            <a:off x="2667000" y="304800"/>
            <a:ext cx="5181600" cy="609600"/>
          </a:xfrm>
        </p:spPr>
        <p:txBody>
          <a:bodyPr/>
          <a:lstStyle/>
          <a:p>
            <a:r>
              <a:rPr lang="it-IT" altLang="it-IT" sz="2000" b="1"/>
              <a:t>Fumetti – l’inchiostro</a:t>
            </a:r>
          </a:p>
        </p:txBody>
      </p:sp>
      <p:pic>
        <p:nvPicPr>
          <p:cNvPr id="50180" name="Picture 4" descr="Dis_pap2">
            <a:extLst>
              <a:ext uri="{FF2B5EF4-FFF2-40B4-BE49-F238E27FC236}">
                <a16:creationId xmlns:a16="http://schemas.microsoft.com/office/drawing/2014/main" id="{A1EBD860-D775-4F2F-8451-33859475A11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46738" y="1905000"/>
            <a:ext cx="30368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id="{D5865B19-C1FE-489F-82E8-5A5224EBAC6B}"/>
              </a:ext>
            </a:extLst>
          </p:cNvPr>
          <p:cNvSpPr txBox="1">
            <a:spLocks noChangeArrowheads="1"/>
          </p:cNvSpPr>
          <p:nvPr/>
        </p:nvSpPr>
        <p:spPr bwMode="auto">
          <a:xfrm>
            <a:off x="762000" y="1219200"/>
            <a:ext cx="4495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20000"/>
              </a:lnSpc>
            </a:pPr>
            <a:r>
              <a:rPr lang="it-IT" altLang="it-IT" sz="2000" b="1"/>
              <a:t>Non esiste una regola ; alcuni </a:t>
            </a:r>
          </a:p>
          <a:p>
            <a:pPr>
              <a:lnSpc>
                <a:spcPct val="120000"/>
              </a:lnSpc>
            </a:pPr>
            <a:r>
              <a:rPr lang="it-IT" altLang="it-IT" sz="2000" b="1"/>
              <a:t>impiegano delle penne o pennini</a:t>
            </a:r>
          </a:p>
          <a:p>
            <a:pPr>
              <a:lnSpc>
                <a:spcPct val="120000"/>
              </a:lnSpc>
            </a:pPr>
            <a:r>
              <a:rPr lang="it-IT" altLang="it-IT" sz="2000" b="1"/>
              <a:t> a china ma anche pennarelli o penne biro . L’inchiostro ha la funzione di rendere più evidente il disegno.</a:t>
            </a:r>
          </a:p>
          <a:p>
            <a:pPr>
              <a:lnSpc>
                <a:spcPct val="120000"/>
              </a:lnSpc>
            </a:pPr>
            <a:r>
              <a:rPr lang="it-IT" altLang="it-IT" sz="2000" b="1"/>
              <a:t>Il ‘segno’ contraddistingue gli artisti; si può dire che le linee parlino; esprimono emozioni e talvolta addirittura concetti, basta fare riferimento ai pittori cosiddetti ‘espressionisti’. </a:t>
            </a:r>
          </a:p>
          <a:p>
            <a:pPr>
              <a:lnSpc>
                <a:spcPct val="120000"/>
              </a:lnSpc>
            </a:pPr>
            <a:r>
              <a:rPr lang="it-IT" altLang="it-IT" sz="2000" b="1"/>
              <a:t>Occorre notare che le scritte dentro i fumetti vengono fatte a mano e quindi sono in un certo senso, parte del disegno</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52226" name="Picture 1026" descr="LOG_OD_01">
            <a:extLst>
              <a:ext uri="{FF2B5EF4-FFF2-40B4-BE49-F238E27FC236}">
                <a16:creationId xmlns:a16="http://schemas.microsoft.com/office/drawing/2014/main" id="{BDBA1F10-FC93-4B0A-BFD5-64EEC1A72E11}"/>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027">
            <a:extLst>
              <a:ext uri="{FF2B5EF4-FFF2-40B4-BE49-F238E27FC236}">
                <a16:creationId xmlns:a16="http://schemas.microsoft.com/office/drawing/2014/main" id="{2EC9D564-2CCF-44E7-875E-717CE09D136E}"/>
              </a:ext>
            </a:extLst>
          </p:cNvPr>
          <p:cNvSpPr>
            <a:spLocks noGrp="1" noChangeArrowheads="1"/>
          </p:cNvSpPr>
          <p:nvPr>
            <p:ph type="title"/>
          </p:nvPr>
        </p:nvSpPr>
        <p:spPr>
          <a:xfrm>
            <a:off x="2438400" y="304800"/>
            <a:ext cx="5181600" cy="609600"/>
          </a:xfrm>
        </p:spPr>
        <p:txBody>
          <a:bodyPr/>
          <a:lstStyle/>
          <a:p>
            <a:r>
              <a:rPr lang="it-IT" altLang="it-IT" sz="2000" b="1"/>
              <a:t>Fumetti – il colore</a:t>
            </a:r>
          </a:p>
        </p:txBody>
      </p:sp>
      <p:sp>
        <p:nvSpPr>
          <p:cNvPr id="52228" name="Text Box 1030">
            <a:extLst>
              <a:ext uri="{FF2B5EF4-FFF2-40B4-BE49-F238E27FC236}">
                <a16:creationId xmlns:a16="http://schemas.microsoft.com/office/drawing/2014/main" id="{7D75D6BB-3F55-4CF8-B9EF-1DA6ED42CCEF}"/>
              </a:ext>
            </a:extLst>
          </p:cNvPr>
          <p:cNvSpPr txBox="1">
            <a:spLocks noChangeArrowheads="1"/>
          </p:cNvSpPr>
          <p:nvPr/>
        </p:nvSpPr>
        <p:spPr bwMode="auto">
          <a:xfrm>
            <a:off x="228600" y="1676400"/>
            <a:ext cx="494188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r>
              <a:rPr lang="it-IT" altLang="it-IT" sz="2000" b="1"/>
              <a:t>Molti fumetti sono in bianco e nero </a:t>
            </a:r>
          </a:p>
          <a:p>
            <a:pPr>
              <a:lnSpc>
                <a:spcPct val="150000"/>
              </a:lnSpc>
            </a:pPr>
            <a:r>
              <a:rPr lang="it-IT" altLang="it-IT" sz="2000" b="1"/>
              <a:t>per questione di costi. </a:t>
            </a:r>
          </a:p>
          <a:p>
            <a:pPr>
              <a:lnSpc>
                <a:spcPct val="150000"/>
              </a:lnSpc>
            </a:pPr>
            <a:r>
              <a:rPr lang="it-IT" altLang="it-IT" sz="2000" b="1"/>
              <a:t>Il colore può essere altrettanto espressionista </a:t>
            </a:r>
          </a:p>
          <a:p>
            <a:pPr>
              <a:lnSpc>
                <a:spcPct val="150000"/>
              </a:lnSpc>
            </a:pPr>
            <a:r>
              <a:rPr lang="it-IT" altLang="it-IT" sz="2000" b="1"/>
              <a:t>della china ma potrebbe in qualche modo </a:t>
            </a:r>
          </a:p>
          <a:p>
            <a:pPr>
              <a:lnSpc>
                <a:spcPct val="150000"/>
              </a:lnSpc>
            </a:pPr>
            <a:r>
              <a:rPr lang="it-IT" altLang="it-IT" sz="2000" b="1"/>
              <a:t>coprire i segreti del disegno. </a:t>
            </a:r>
          </a:p>
          <a:p>
            <a:pPr>
              <a:lnSpc>
                <a:spcPct val="150000"/>
              </a:lnSpc>
            </a:pPr>
            <a:r>
              <a:rPr lang="it-IT" altLang="it-IT" sz="2000" b="1"/>
              <a:t>Passi avanti, dal punto di vista della </a:t>
            </a:r>
          </a:p>
          <a:p>
            <a:pPr>
              <a:lnSpc>
                <a:spcPct val="150000"/>
              </a:lnSpc>
            </a:pPr>
            <a:r>
              <a:rPr lang="it-IT" altLang="it-IT" sz="2000" b="1"/>
              <a:t>forza comunicativa,  sono stati fatti dai più </a:t>
            </a:r>
          </a:p>
          <a:p>
            <a:pPr>
              <a:lnSpc>
                <a:spcPct val="150000"/>
              </a:lnSpc>
            </a:pPr>
            <a:r>
              <a:rPr lang="it-IT" altLang="it-IT" sz="2000" b="1"/>
              <a:t>recenti software specifici per PC</a:t>
            </a:r>
          </a:p>
        </p:txBody>
      </p:sp>
      <p:pic>
        <p:nvPicPr>
          <p:cNvPr id="52229" name="Picture 1031" descr="villelumiere-cop">
            <a:extLst>
              <a:ext uri="{FF2B5EF4-FFF2-40B4-BE49-F238E27FC236}">
                <a16:creationId xmlns:a16="http://schemas.microsoft.com/office/drawing/2014/main" id="{86FADB33-87EB-4F72-A6CA-3F0B3B0E5AF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68900" y="990600"/>
            <a:ext cx="38131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54274" name="Picture 2" descr="LOG_OD_01">
            <a:extLst>
              <a:ext uri="{FF2B5EF4-FFF2-40B4-BE49-F238E27FC236}">
                <a16:creationId xmlns:a16="http://schemas.microsoft.com/office/drawing/2014/main" id="{708C4579-5A77-4FBA-884A-EC56FF2F85DC}"/>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E8AC2C90-3F05-42F3-9014-431F0FD372E3}"/>
              </a:ext>
            </a:extLst>
          </p:cNvPr>
          <p:cNvSpPr>
            <a:spLocks noGrp="1" noChangeArrowheads="1"/>
          </p:cNvSpPr>
          <p:nvPr>
            <p:ph type="title"/>
          </p:nvPr>
        </p:nvSpPr>
        <p:spPr>
          <a:xfrm>
            <a:off x="2438400" y="304800"/>
            <a:ext cx="5181600" cy="609600"/>
          </a:xfrm>
        </p:spPr>
        <p:txBody>
          <a:bodyPr/>
          <a:lstStyle/>
          <a:p>
            <a:r>
              <a:rPr lang="it-IT" altLang="it-IT" sz="2000" b="1"/>
              <a:t>Cinema …</a:t>
            </a:r>
          </a:p>
        </p:txBody>
      </p:sp>
      <p:pic>
        <p:nvPicPr>
          <p:cNvPr id="54276" name="Picture 6" descr="casablanca">
            <a:extLst>
              <a:ext uri="{FF2B5EF4-FFF2-40B4-BE49-F238E27FC236}">
                <a16:creationId xmlns:a16="http://schemas.microsoft.com/office/drawing/2014/main" id="{E1727844-B794-42F9-822B-CD7E47F733E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0" y="1447800"/>
            <a:ext cx="38639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4">
            <a:extLst>
              <a:ext uri="{FF2B5EF4-FFF2-40B4-BE49-F238E27FC236}">
                <a16:creationId xmlns:a16="http://schemas.microsoft.com/office/drawing/2014/main" id="{3DE4520F-BE56-437A-9242-8AC204884DCB}"/>
              </a:ext>
            </a:extLst>
          </p:cNvPr>
          <p:cNvSpPr txBox="1">
            <a:spLocks noChangeArrowheads="1"/>
          </p:cNvSpPr>
          <p:nvPr/>
        </p:nvSpPr>
        <p:spPr bwMode="auto">
          <a:xfrm>
            <a:off x="0" y="1752600"/>
            <a:ext cx="49530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r>
              <a:rPr lang="it-IT" altLang="it-IT" sz="2800" b="1"/>
              <a:t>Cinema</a:t>
            </a:r>
          </a:p>
          <a:p>
            <a:pPr>
              <a:lnSpc>
                <a:spcPct val="150000"/>
              </a:lnSpc>
            </a:pPr>
            <a:r>
              <a:rPr lang="it-IT" altLang="it-IT" sz="2000" b="1"/>
              <a:t>La sceneggiatura di un film è uno strumento</a:t>
            </a:r>
          </a:p>
          <a:p>
            <a:pPr>
              <a:lnSpc>
                <a:spcPct val="150000"/>
              </a:lnSpc>
            </a:pPr>
            <a:r>
              <a:rPr lang="it-IT" altLang="it-IT" sz="2000" b="1"/>
              <a:t>di lavoro per una grande quantità </a:t>
            </a:r>
          </a:p>
          <a:p>
            <a:pPr>
              <a:lnSpc>
                <a:spcPct val="150000"/>
              </a:lnSpc>
            </a:pPr>
            <a:r>
              <a:rPr lang="it-IT" altLang="it-IT" sz="2000" b="1"/>
              <a:t>di figure professionali. </a:t>
            </a:r>
          </a:p>
          <a:p>
            <a:pPr>
              <a:lnSpc>
                <a:spcPct val="150000"/>
              </a:lnSpc>
            </a:pPr>
            <a:r>
              <a:rPr lang="it-IT" altLang="it-IT" sz="2000" b="1"/>
              <a:t>Regista, attori, scenografo, costumista </a:t>
            </a:r>
          </a:p>
          <a:p>
            <a:pPr>
              <a:lnSpc>
                <a:spcPct val="150000"/>
              </a:lnSpc>
            </a:pPr>
            <a:r>
              <a:rPr lang="it-IT" altLang="it-IT" sz="2000" b="1"/>
              <a:t>direttore delle luci, direttore della fotografia, </a:t>
            </a:r>
          </a:p>
          <a:p>
            <a:pPr>
              <a:lnSpc>
                <a:spcPct val="150000"/>
              </a:lnSpc>
            </a:pPr>
            <a:r>
              <a:rPr lang="it-IT" altLang="it-IT" sz="2000" b="1"/>
              <a:t>montatore produttore esecutivo etc. </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56322" name="Picture 1026" descr="LOG_OD_01">
            <a:extLst>
              <a:ext uri="{FF2B5EF4-FFF2-40B4-BE49-F238E27FC236}">
                <a16:creationId xmlns:a16="http://schemas.microsoft.com/office/drawing/2014/main" id="{FD62BA9D-2EC2-47E5-B9CA-0497FFB01FF9}"/>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1027">
            <a:extLst>
              <a:ext uri="{FF2B5EF4-FFF2-40B4-BE49-F238E27FC236}">
                <a16:creationId xmlns:a16="http://schemas.microsoft.com/office/drawing/2014/main" id="{ED25229D-A808-4CBC-ABA1-365A1E9523AE}"/>
              </a:ext>
            </a:extLst>
          </p:cNvPr>
          <p:cNvSpPr>
            <a:spLocks noGrp="1" noChangeArrowheads="1"/>
          </p:cNvSpPr>
          <p:nvPr>
            <p:ph type="title"/>
          </p:nvPr>
        </p:nvSpPr>
        <p:spPr>
          <a:xfrm>
            <a:off x="2438400" y="304800"/>
            <a:ext cx="5181600" cy="609600"/>
          </a:xfrm>
        </p:spPr>
        <p:txBody>
          <a:bodyPr/>
          <a:lstStyle/>
          <a:p>
            <a:r>
              <a:rPr lang="it-IT" altLang="it-IT" sz="2000" b="1"/>
              <a:t>Cinema …</a:t>
            </a:r>
          </a:p>
        </p:txBody>
      </p:sp>
      <p:sp>
        <p:nvSpPr>
          <p:cNvPr id="56324" name="Text Box 1028">
            <a:extLst>
              <a:ext uri="{FF2B5EF4-FFF2-40B4-BE49-F238E27FC236}">
                <a16:creationId xmlns:a16="http://schemas.microsoft.com/office/drawing/2014/main" id="{C4B97B05-687C-4AEB-B0CD-5355F834D9C1}"/>
              </a:ext>
            </a:extLst>
          </p:cNvPr>
          <p:cNvSpPr txBox="1">
            <a:spLocks noChangeArrowheads="1"/>
          </p:cNvSpPr>
          <p:nvPr/>
        </p:nvSpPr>
        <p:spPr bwMode="auto">
          <a:xfrm>
            <a:off x="228600" y="1371600"/>
            <a:ext cx="50069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r>
              <a:rPr lang="it-IT" altLang="it-IT" sz="2000" b="1"/>
              <a:t>Dunque tutte le sue componenti </a:t>
            </a:r>
          </a:p>
          <a:p>
            <a:pPr>
              <a:lnSpc>
                <a:spcPct val="150000"/>
              </a:lnSpc>
            </a:pPr>
            <a:r>
              <a:rPr lang="it-IT" altLang="it-IT" sz="2000" b="1"/>
              <a:t>devono essere molto chiare e diversificate </a:t>
            </a:r>
          </a:p>
          <a:p>
            <a:pPr>
              <a:lnSpc>
                <a:spcPct val="150000"/>
              </a:lnSpc>
            </a:pPr>
            <a:r>
              <a:rPr lang="it-IT" altLang="it-IT" sz="2000" b="1"/>
              <a:t>in modo che ciascuno possa rapidamente </a:t>
            </a:r>
          </a:p>
          <a:p>
            <a:pPr>
              <a:lnSpc>
                <a:spcPct val="150000"/>
              </a:lnSpc>
            </a:pPr>
            <a:r>
              <a:rPr lang="it-IT" altLang="it-IT" sz="2000" b="1"/>
              <a:t>leggere ciò che lo riguarda. </a:t>
            </a:r>
          </a:p>
          <a:p>
            <a:pPr>
              <a:lnSpc>
                <a:spcPct val="150000"/>
              </a:lnSpc>
            </a:pPr>
            <a:r>
              <a:rPr lang="it-IT" altLang="it-IT" sz="2000" b="1"/>
              <a:t>Quindi, ad esempio, le location, </a:t>
            </a:r>
          </a:p>
          <a:p>
            <a:pPr>
              <a:lnSpc>
                <a:spcPct val="150000"/>
              </a:lnSpc>
            </a:pPr>
            <a:r>
              <a:rPr lang="it-IT" altLang="it-IT" sz="2000" b="1"/>
              <a:t>(ossia le ambientazioni) sono ben evidenziate, </a:t>
            </a:r>
          </a:p>
          <a:p>
            <a:pPr>
              <a:lnSpc>
                <a:spcPct val="150000"/>
              </a:lnSpc>
            </a:pPr>
            <a:r>
              <a:rPr lang="it-IT" altLang="it-IT" sz="2000" b="1"/>
              <a:t>anche graficamente, per favorire il lavoro </a:t>
            </a:r>
          </a:p>
          <a:p>
            <a:pPr>
              <a:lnSpc>
                <a:spcPct val="150000"/>
              </a:lnSpc>
            </a:pPr>
            <a:r>
              <a:rPr lang="it-IT" altLang="it-IT" sz="2000" b="1"/>
              <a:t>di chi di esse si occupa. </a:t>
            </a:r>
          </a:p>
          <a:p>
            <a:pPr>
              <a:lnSpc>
                <a:spcPct val="150000"/>
              </a:lnSpc>
            </a:pPr>
            <a:r>
              <a:rPr lang="it-IT" altLang="it-IT" sz="2000" b="1"/>
              <a:t>Stesso vale per i dialoghi o per gli </a:t>
            </a:r>
          </a:p>
          <a:p>
            <a:pPr>
              <a:lnSpc>
                <a:spcPct val="150000"/>
              </a:lnSpc>
            </a:pPr>
            <a:r>
              <a:rPr lang="it-IT" altLang="it-IT" sz="2000" b="1"/>
              <a:t>effetti sonori. </a:t>
            </a:r>
          </a:p>
        </p:txBody>
      </p:sp>
      <p:pic>
        <p:nvPicPr>
          <p:cNvPr id="56325" name="Picture 1030" descr="Copia di nuovo-1">
            <a:extLst>
              <a:ext uri="{FF2B5EF4-FFF2-40B4-BE49-F238E27FC236}">
                <a16:creationId xmlns:a16="http://schemas.microsoft.com/office/drawing/2014/main" id="{EBD0115A-E65C-4EEE-BFDE-61C1625C2FA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1371600"/>
            <a:ext cx="3841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58370" name="Picture 1026" descr="LOG_OD_01">
            <a:extLst>
              <a:ext uri="{FF2B5EF4-FFF2-40B4-BE49-F238E27FC236}">
                <a16:creationId xmlns:a16="http://schemas.microsoft.com/office/drawing/2014/main" id="{7FED988E-4EC9-427D-A665-48F107754BC5}"/>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1027">
            <a:extLst>
              <a:ext uri="{FF2B5EF4-FFF2-40B4-BE49-F238E27FC236}">
                <a16:creationId xmlns:a16="http://schemas.microsoft.com/office/drawing/2014/main" id="{329328CA-3511-4FEA-BD1C-D07B440FA1B3}"/>
              </a:ext>
            </a:extLst>
          </p:cNvPr>
          <p:cNvSpPr>
            <a:spLocks noGrp="1" noChangeArrowheads="1"/>
          </p:cNvSpPr>
          <p:nvPr>
            <p:ph type="title"/>
          </p:nvPr>
        </p:nvSpPr>
        <p:spPr>
          <a:xfrm>
            <a:off x="2438400" y="304800"/>
            <a:ext cx="5181600" cy="609600"/>
          </a:xfrm>
        </p:spPr>
        <p:txBody>
          <a:bodyPr/>
          <a:lstStyle/>
          <a:p>
            <a:r>
              <a:rPr lang="it-IT" altLang="it-IT" sz="2000" b="1"/>
              <a:t>Cinema …</a:t>
            </a:r>
          </a:p>
        </p:txBody>
      </p:sp>
      <p:sp>
        <p:nvSpPr>
          <p:cNvPr id="58372" name="Text Box 1028">
            <a:extLst>
              <a:ext uri="{FF2B5EF4-FFF2-40B4-BE49-F238E27FC236}">
                <a16:creationId xmlns:a16="http://schemas.microsoft.com/office/drawing/2014/main" id="{F074654F-7D35-4F89-9816-5C999B3593E1}"/>
              </a:ext>
            </a:extLst>
          </p:cNvPr>
          <p:cNvSpPr txBox="1">
            <a:spLocks noChangeArrowheads="1"/>
          </p:cNvSpPr>
          <p:nvPr/>
        </p:nvSpPr>
        <p:spPr bwMode="auto">
          <a:xfrm>
            <a:off x="228600" y="914400"/>
            <a:ext cx="49022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a:p>
            <a:pPr>
              <a:lnSpc>
                <a:spcPct val="150000"/>
              </a:lnSpc>
            </a:pPr>
            <a:r>
              <a:rPr lang="it-IT" altLang="it-IT" sz="2000" b="1"/>
              <a:t>La descrizione dell'azione, poi, </a:t>
            </a:r>
          </a:p>
          <a:p>
            <a:pPr>
              <a:lnSpc>
                <a:spcPct val="150000"/>
              </a:lnSpc>
            </a:pPr>
            <a:r>
              <a:rPr lang="it-IT" altLang="it-IT" sz="2000" b="1"/>
              <a:t>soprattutto negli ultimi anni,</a:t>
            </a:r>
          </a:p>
          <a:p>
            <a:pPr>
              <a:lnSpc>
                <a:spcPct val="150000"/>
              </a:lnSpc>
            </a:pPr>
            <a:r>
              <a:rPr lang="it-IT" altLang="it-IT" sz="2000" b="1"/>
              <a:t>non prevede indicazioni che riguardino né </a:t>
            </a:r>
          </a:p>
          <a:p>
            <a:pPr>
              <a:lnSpc>
                <a:spcPct val="150000"/>
              </a:lnSpc>
            </a:pPr>
            <a:r>
              <a:rPr lang="it-IT" altLang="it-IT" sz="2000" b="1"/>
              <a:t>le inquadrature né i movimenti di macchina. </a:t>
            </a:r>
          </a:p>
          <a:p>
            <a:pPr>
              <a:lnSpc>
                <a:spcPct val="150000"/>
              </a:lnSpc>
            </a:pPr>
            <a:r>
              <a:rPr lang="it-IT" altLang="it-IT" sz="2000" b="1"/>
              <a:t>Tali scelte, infatti, spettano al regista, </a:t>
            </a:r>
          </a:p>
          <a:p>
            <a:pPr>
              <a:lnSpc>
                <a:spcPct val="150000"/>
              </a:lnSpc>
            </a:pPr>
            <a:r>
              <a:rPr lang="it-IT" altLang="it-IT" sz="2000" b="1"/>
              <a:t>che nel film ha un ruolo preminente. </a:t>
            </a:r>
          </a:p>
          <a:p>
            <a:pPr>
              <a:lnSpc>
                <a:spcPct val="150000"/>
              </a:lnSpc>
            </a:pPr>
            <a:r>
              <a:rPr lang="it-IT" altLang="it-IT" sz="2000" b="1"/>
              <a:t>Tuttavia un bravo sceneggiatore, </a:t>
            </a:r>
          </a:p>
          <a:p>
            <a:pPr>
              <a:lnSpc>
                <a:spcPct val="150000"/>
              </a:lnSpc>
            </a:pPr>
            <a:r>
              <a:rPr lang="it-IT" altLang="it-IT" sz="2000" b="1"/>
              <a:t>suggerirà inquadrature e movimenti </a:t>
            </a:r>
          </a:p>
          <a:p>
            <a:pPr>
              <a:lnSpc>
                <a:spcPct val="150000"/>
              </a:lnSpc>
            </a:pPr>
            <a:r>
              <a:rPr lang="it-IT" altLang="it-IT" sz="2000" b="1"/>
              <a:t>di macchina quando risultano essere </a:t>
            </a:r>
          </a:p>
          <a:p>
            <a:pPr>
              <a:lnSpc>
                <a:spcPct val="150000"/>
              </a:lnSpc>
            </a:pPr>
            <a:r>
              <a:rPr lang="it-IT" altLang="it-IT" sz="2000" b="1"/>
              <a:t>importanti ai fini della narrazione.</a:t>
            </a:r>
          </a:p>
          <a:p>
            <a:pPr>
              <a:lnSpc>
                <a:spcPct val="150000"/>
              </a:lnSpc>
            </a:pPr>
            <a:endParaRPr lang="it-IT" altLang="it-IT" sz="2000" b="1"/>
          </a:p>
        </p:txBody>
      </p:sp>
      <p:pic>
        <p:nvPicPr>
          <p:cNvPr id="58373" name="Picture 1030" descr="ceraunavoltailwest">
            <a:extLst>
              <a:ext uri="{FF2B5EF4-FFF2-40B4-BE49-F238E27FC236}">
                <a16:creationId xmlns:a16="http://schemas.microsoft.com/office/drawing/2014/main" id="{E0299B9B-F8F6-4116-8DAF-481CE68559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81600" y="1219200"/>
            <a:ext cx="3521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60418" name="Picture 1026" descr="LOG_OD_01">
            <a:extLst>
              <a:ext uri="{FF2B5EF4-FFF2-40B4-BE49-F238E27FC236}">
                <a16:creationId xmlns:a16="http://schemas.microsoft.com/office/drawing/2014/main" id="{91DC9EAA-2E13-4D68-A1A1-23A5DF5A0564}"/>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1027">
            <a:extLst>
              <a:ext uri="{FF2B5EF4-FFF2-40B4-BE49-F238E27FC236}">
                <a16:creationId xmlns:a16="http://schemas.microsoft.com/office/drawing/2014/main" id="{418E4B84-3337-4F7F-85AB-B1420C7C7BB7}"/>
              </a:ext>
            </a:extLst>
          </p:cNvPr>
          <p:cNvSpPr>
            <a:spLocks noGrp="1" noChangeArrowheads="1"/>
          </p:cNvSpPr>
          <p:nvPr>
            <p:ph type="title"/>
          </p:nvPr>
        </p:nvSpPr>
        <p:spPr>
          <a:xfrm>
            <a:off x="2438400" y="304800"/>
            <a:ext cx="5181600" cy="609600"/>
          </a:xfrm>
        </p:spPr>
        <p:txBody>
          <a:bodyPr/>
          <a:lstStyle/>
          <a:p>
            <a:r>
              <a:rPr lang="it-IT" altLang="it-IT" sz="2000" b="1"/>
              <a:t>Cartoons …</a:t>
            </a:r>
          </a:p>
        </p:txBody>
      </p:sp>
      <p:sp>
        <p:nvSpPr>
          <p:cNvPr id="60420" name="Text Box 1028">
            <a:extLst>
              <a:ext uri="{FF2B5EF4-FFF2-40B4-BE49-F238E27FC236}">
                <a16:creationId xmlns:a16="http://schemas.microsoft.com/office/drawing/2014/main" id="{CF8A9C48-366E-4D5A-B28D-FEB69BD0C563}"/>
              </a:ext>
            </a:extLst>
          </p:cNvPr>
          <p:cNvSpPr txBox="1">
            <a:spLocks noChangeArrowheads="1"/>
          </p:cNvSpPr>
          <p:nvPr/>
        </p:nvSpPr>
        <p:spPr bwMode="auto">
          <a:xfrm>
            <a:off x="228600" y="9144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a:p>
            <a:pPr>
              <a:lnSpc>
                <a:spcPct val="150000"/>
              </a:lnSpc>
            </a:pPr>
            <a:endParaRPr lang="it-IT" altLang="it-IT" sz="2000" b="1"/>
          </a:p>
        </p:txBody>
      </p:sp>
      <p:sp>
        <p:nvSpPr>
          <p:cNvPr id="60421" name="Rectangle 1030">
            <a:extLst>
              <a:ext uri="{FF2B5EF4-FFF2-40B4-BE49-F238E27FC236}">
                <a16:creationId xmlns:a16="http://schemas.microsoft.com/office/drawing/2014/main" id="{756CBE90-B787-456B-81C4-6D3858DE1A65}"/>
              </a:ext>
            </a:extLst>
          </p:cNvPr>
          <p:cNvSpPr>
            <a:spLocks noChangeArrowheads="1"/>
          </p:cNvSpPr>
          <p:nvPr/>
        </p:nvSpPr>
        <p:spPr bwMode="auto">
          <a:xfrm>
            <a:off x="152400" y="1524000"/>
            <a:ext cx="57912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40000"/>
              </a:lnSpc>
            </a:pPr>
            <a:r>
              <a:rPr lang="it-IT" altLang="it-IT" sz="1600" b="1" i="0">
                <a:solidFill>
                  <a:schemeClr val="tx1"/>
                </a:solidFill>
                <a:cs typeface="Times New Roman" panose="02020603050405020304" pitchFamily="18" charset="0"/>
              </a:rPr>
              <a:t>Si può dire che la sceneggiatura del  </a:t>
            </a:r>
            <a:r>
              <a:rPr lang="it-IT" altLang="it-IT" sz="1600" b="1" i="0">
                <a:solidFill>
                  <a:schemeClr val="hlink"/>
                </a:solidFill>
                <a:latin typeface="Arial Black" panose="020B0A04020102020204" pitchFamily="34" charset="0"/>
                <a:cs typeface="Times New Roman" panose="02020603050405020304" pitchFamily="18" charset="0"/>
              </a:rPr>
              <a:t>CARTONE ANIMATO</a:t>
            </a:r>
          </a:p>
          <a:p>
            <a:pPr>
              <a:lnSpc>
                <a:spcPct val="140000"/>
              </a:lnSpc>
            </a:pPr>
            <a:r>
              <a:rPr lang="it-IT" altLang="it-IT" sz="1600" b="1" i="0">
                <a:solidFill>
                  <a:schemeClr val="tx1"/>
                </a:solidFill>
                <a:cs typeface="Times New Roman" panose="02020603050405020304" pitchFamily="18" charset="0"/>
              </a:rPr>
              <a:t>è un esatto mix tra quella dei cinema e quella del fumetto. </a:t>
            </a:r>
          </a:p>
          <a:p>
            <a:pPr>
              <a:lnSpc>
                <a:spcPct val="140000"/>
              </a:lnSpc>
            </a:pPr>
            <a:r>
              <a:rPr lang="it-IT" altLang="it-IT" sz="1600" b="1" i="0">
                <a:solidFill>
                  <a:schemeClr val="tx1"/>
                </a:solidFill>
                <a:cs typeface="Times New Roman" panose="02020603050405020304" pitchFamily="18" charset="0"/>
              </a:rPr>
              <a:t>Si tratta infatti di disegni, ma ripresi con una MDP </a:t>
            </a:r>
          </a:p>
          <a:p>
            <a:pPr>
              <a:lnSpc>
                <a:spcPct val="140000"/>
              </a:lnSpc>
            </a:pPr>
            <a:r>
              <a:rPr lang="it-IT" altLang="it-IT" sz="1600" b="1" i="0">
                <a:solidFill>
                  <a:schemeClr val="tx1"/>
                </a:solidFill>
                <a:cs typeface="Times New Roman" panose="02020603050405020304" pitchFamily="18" charset="0"/>
              </a:rPr>
              <a:t>e i personaggi vengono doppiati da attori. </a:t>
            </a:r>
          </a:p>
          <a:p>
            <a:pPr>
              <a:lnSpc>
                <a:spcPct val="140000"/>
              </a:lnSpc>
            </a:pPr>
            <a:r>
              <a:rPr lang="it-IT" altLang="it-IT" sz="1600" b="1" i="0">
                <a:solidFill>
                  <a:schemeClr val="tx1"/>
                </a:solidFill>
                <a:cs typeface="Times New Roman" panose="02020603050405020304" pitchFamily="18" charset="0"/>
              </a:rPr>
              <a:t>Dunque lo sceneggiatore deve ragionare </a:t>
            </a:r>
          </a:p>
          <a:p>
            <a:pPr>
              <a:lnSpc>
                <a:spcPct val="140000"/>
              </a:lnSpc>
            </a:pPr>
            <a:r>
              <a:rPr lang="it-IT" altLang="it-IT" sz="1600" b="1" i="0">
                <a:solidFill>
                  <a:schemeClr val="tx1"/>
                </a:solidFill>
                <a:cs typeface="Times New Roman" panose="02020603050405020304" pitchFamily="18" charset="0"/>
              </a:rPr>
              <a:t>come nel caso di un film per quel che riguarda </a:t>
            </a:r>
          </a:p>
          <a:p>
            <a:pPr>
              <a:lnSpc>
                <a:spcPct val="140000"/>
              </a:lnSpc>
            </a:pPr>
            <a:r>
              <a:rPr lang="it-IT" altLang="it-IT" sz="1600" b="1" i="0">
                <a:solidFill>
                  <a:schemeClr val="tx1"/>
                </a:solidFill>
                <a:cs typeface="Times New Roman" panose="02020603050405020304" pitchFamily="18" charset="0"/>
              </a:rPr>
              <a:t>il movimento, l'ausilio della colonna sonora </a:t>
            </a:r>
          </a:p>
          <a:p>
            <a:pPr>
              <a:lnSpc>
                <a:spcPct val="140000"/>
              </a:lnSpc>
            </a:pPr>
            <a:r>
              <a:rPr lang="it-IT" altLang="it-IT" sz="1600" b="1" i="0">
                <a:solidFill>
                  <a:schemeClr val="tx1"/>
                </a:solidFill>
                <a:cs typeface="Times New Roman" panose="02020603050405020304" pitchFamily="18" charset="0"/>
              </a:rPr>
              <a:t>e la recitazione dei dialoghi. </a:t>
            </a:r>
          </a:p>
          <a:p>
            <a:pPr>
              <a:lnSpc>
                <a:spcPct val="140000"/>
              </a:lnSpc>
            </a:pPr>
            <a:r>
              <a:rPr lang="it-IT" altLang="it-IT" sz="1600" b="1" i="0">
                <a:solidFill>
                  <a:schemeClr val="tx1"/>
                </a:solidFill>
                <a:cs typeface="Times New Roman" panose="02020603050405020304" pitchFamily="18" charset="0"/>
              </a:rPr>
              <a:t>Ma come per un fumetto,  deve ragionare</a:t>
            </a:r>
          </a:p>
          <a:p>
            <a:pPr>
              <a:lnSpc>
                <a:spcPct val="140000"/>
              </a:lnSpc>
            </a:pPr>
            <a:r>
              <a:rPr lang="it-IT" altLang="it-IT" sz="1600" b="1" i="0">
                <a:solidFill>
                  <a:schemeClr val="tx1"/>
                </a:solidFill>
                <a:cs typeface="Times New Roman" panose="02020603050405020304" pitchFamily="18" charset="0"/>
              </a:rPr>
              <a:t>per quel che concerne le possibilità espressive </a:t>
            </a:r>
          </a:p>
          <a:p>
            <a:pPr>
              <a:lnSpc>
                <a:spcPct val="140000"/>
              </a:lnSpc>
            </a:pPr>
            <a:r>
              <a:rPr lang="it-IT" altLang="it-IT" sz="1600" b="1" i="0">
                <a:solidFill>
                  <a:schemeClr val="tx1"/>
                </a:solidFill>
                <a:cs typeface="Times New Roman" panose="02020603050405020304" pitchFamily="18" charset="0"/>
              </a:rPr>
              <a:t>date dal disegno. </a:t>
            </a:r>
          </a:p>
        </p:txBody>
      </p:sp>
      <p:pic>
        <p:nvPicPr>
          <p:cNvPr id="60422" name="Picture 1031" descr="022">
            <a:extLst>
              <a:ext uri="{FF2B5EF4-FFF2-40B4-BE49-F238E27FC236}">
                <a16:creationId xmlns:a16="http://schemas.microsoft.com/office/drawing/2014/main" id="{E8EF48E8-4371-483D-A08B-8E674F0356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53000" y="2286000"/>
            <a:ext cx="39624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7170" name="Picture 2" descr="LOG_OD_01">
            <a:extLst>
              <a:ext uri="{FF2B5EF4-FFF2-40B4-BE49-F238E27FC236}">
                <a16:creationId xmlns:a16="http://schemas.microsoft.com/office/drawing/2014/main" id="{D1B197A5-65DB-45A2-8CD7-A0CA55E3B18C}"/>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19F12904-C3A8-46B5-8359-B269A22E15A6}"/>
              </a:ext>
            </a:extLst>
          </p:cNvPr>
          <p:cNvSpPr>
            <a:spLocks noGrp="1" noChangeArrowheads="1"/>
          </p:cNvSpPr>
          <p:nvPr>
            <p:ph type="title"/>
          </p:nvPr>
        </p:nvSpPr>
        <p:spPr>
          <a:xfrm>
            <a:off x="2362200" y="228600"/>
            <a:ext cx="5181600" cy="609600"/>
          </a:xfrm>
        </p:spPr>
        <p:txBody>
          <a:bodyPr/>
          <a:lstStyle/>
          <a:p>
            <a:r>
              <a:rPr lang="it-IT" altLang="it-IT" sz="2400"/>
              <a:t>Chi fa fumetti …</a:t>
            </a:r>
          </a:p>
        </p:txBody>
      </p:sp>
      <p:sp>
        <p:nvSpPr>
          <p:cNvPr id="7172" name="Text Box 4">
            <a:extLst>
              <a:ext uri="{FF2B5EF4-FFF2-40B4-BE49-F238E27FC236}">
                <a16:creationId xmlns:a16="http://schemas.microsoft.com/office/drawing/2014/main" id="{9372A239-6B40-464C-A1FD-5FD0E140A771}"/>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fld id="{280D92D7-70F2-48FB-856A-8F4420A2869F}" type="slidenum">
              <a:rPr lang="it-IT" altLang="it-IT" sz="2000"/>
              <a:pPr>
                <a:spcBef>
                  <a:spcPct val="50000"/>
                </a:spcBef>
              </a:pPr>
              <a:t>3</a:t>
            </a:fld>
            <a:endParaRPr lang="it-IT" altLang="it-IT" sz="2000"/>
          </a:p>
        </p:txBody>
      </p:sp>
      <p:pic>
        <p:nvPicPr>
          <p:cNvPr id="70662" name="Picture 6" descr="disney13">
            <a:extLst>
              <a:ext uri="{FF2B5EF4-FFF2-40B4-BE49-F238E27FC236}">
                <a16:creationId xmlns:a16="http://schemas.microsoft.com/office/drawing/2014/main" id="{3BEB4D2A-D749-4FED-B857-6D952CFFE851}"/>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1143000" y="990600"/>
            <a:ext cx="1552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AutoShape 7">
            <a:extLst>
              <a:ext uri="{FF2B5EF4-FFF2-40B4-BE49-F238E27FC236}">
                <a16:creationId xmlns:a16="http://schemas.microsoft.com/office/drawing/2014/main" id="{171F2872-4685-4EBB-A4E0-E764E521D763}"/>
              </a:ext>
            </a:extLst>
          </p:cNvPr>
          <p:cNvSpPr>
            <a:spLocks noChangeArrowheads="1"/>
          </p:cNvSpPr>
          <p:nvPr/>
        </p:nvSpPr>
        <p:spPr bwMode="auto">
          <a:xfrm>
            <a:off x="3429000" y="1219200"/>
            <a:ext cx="5410200" cy="4800600"/>
          </a:xfrm>
          <a:prstGeom prst="cloudCallout">
            <a:avLst>
              <a:gd name="adj1" fmla="val -20806"/>
              <a:gd name="adj2" fmla="val 24273"/>
            </a:avLst>
          </a:prstGeom>
          <a:solidFill>
            <a:schemeClr val="accent1">
              <a:alpha val="50195"/>
            </a:schemeClr>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gn="ctr"/>
            <a:endParaRPr lang="it-IT" altLang="it-IT"/>
          </a:p>
        </p:txBody>
      </p:sp>
      <p:sp>
        <p:nvSpPr>
          <p:cNvPr id="70665" name="Text Box 9">
            <a:extLst>
              <a:ext uri="{FF2B5EF4-FFF2-40B4-BE49-F238E27FC236}">
                <a16:creationId xmlns:a16="http://schemas.microsoft.com/office/drawing/2014/main" id="{027AC788-0376-4FA6-8F7C-5E2AC8E60C2E}"/>
              </a:ext>
            </a:extLst>
          </p:cNvPr>
          <p:cNvSpPr txBox="1">
            <a:spLocks noChangeArrowheads="1"/>
          </p:cNvSpPr>
          <p:nvPr/>
        </p:nvSpPr>
        <p:spPr bwMode="auto">
          <a:xfrm>
            <a:off x="4191000" y="2149475"/>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latin typeface="Balloon Bd BT" pitchFamily="66" charset="0"/>
              </a:rPr>
              <a:t>Un  fatto  e’  certo  !</a:t>
            </a:r>
          </a:p>
          <a:p>
            <a:r>
              <a:rPr lang="it-IT" altLang="it-IT" sz="2000" b="1">
                <a:latin typeface="Balloon Bd BT" pitchFamily="66" charset="0"/>
              </a:rPr>
              <a:t>Chi  fa  fumetti  deve  avere  un  forte</a:t>
            </a:r>
          </a:p>
          <a:p>
            <a:r>
              <a:rPr lang="it-IT" altLang="it-IT" sz="2000" b="1">
                <a:latin typeface="Balloon Bd BT" pitchFamily="66" charset="0"/>
              </a:rPr>
              <a:t>Bagaglio  professionale  e  culturale  . .  </a:t>
            </a:r>
          </a:p>
        </p:txBody>
      </p:sp>
      <p:sp>
        <p:nvSpPr>
          <p:cNvPr id="70666" name="Text Box 10">
            <a:extLst>
              <a:ext uri="{FF2B5EF4-FFF2-40B4-BE49-F238E27FC236}">
                <a16:creationId xmlns:a16="http://schemas.microsoft.com/office/drawing/2014/main" id="{43CC02F1-D5FF-4989-972E-FD2337019A0E}"/>
              </a:ext>
            </a:extLst>
          </p:cNvPr>
          <p:cNvSpPr txBox="1">
            <a:spLocks noChangeArrowheads="1"/>
          </p:cNvSpPr>
          <p:nvPr/>
        </p:nvSpPr>
        <p:spPr bwMode="auto">
          <a:xfrm>
            <a:off x="3946525" y="3521075"/>
            <a:ext cx="4054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latin typeface="Balloon Bd BT" pitchFamily="66" charset="0"/>
              </a:rPr>
              <a:t>. . . Perché   nel  fumetto  si  cela una </a:t>
            </a:r>
          </a:p>
          <a:p>
            <a:r>
              <a:rPr lang="it-IT" altLang="it-IT" sz="2000" b="1">
                <a:latin typeface="Balloon Bd BT" pitchFamily="66" charset="0"/>
              </a:rPr>
              <a:t>Complessit à  di  conoscenze  e  una  grande  abilità  nell’ usarle</a:t>
            </a:r>
          </a:p>
        </p:txBody>
      </p:sp>
      <p:grpSp>
        <p:nvGrpSpPr>
          <p:cNvPr id="7177" name="Group 13">
            <a:extLst>
              <a:ext uri="{FF2B5EF4-FFF2-40B4-BE49-F238E27FC236}">
                <a16:creationId xmlns:a16="http://schemas.microsoft.com/office/drawing/2014/main" id="{D00313E0-95C5-4861-B07A-77B42CBFC7AC}"/>
              </a:ext>
            </a:extLst>
          </p:cNvPr>
          <p:cNvGrpSpPr>
            <a:grpSpLocks/>
          </p:cNvGrpSpPr>
          <p:nvPr/>
        </p:nvGrpSpPr>
        <p:grpSpPr bwMode="auto">
          <a:xfrm>
            <a:off x="1066800" y="4724400"/>
            <a:ext cx="2049463" cy="1863725"/>
            <a:chOff x="672" y="2880"/>
            <a:chExt cx="1291" cy="1174"/>
          </a:xfrm>
        </p:grpSpPr>
        <p:pic>
          <p:nvPicPr>
            <p:cNvPr id="7180" name="Picture 11" descr="topo_top_dx_roll">
              <a:extLst>
                <a:ext uri="{FF2B5EF4-FFF2-40B4-BE49-F238E27FC236}">
                  <a16:creationId xmlns:a16="http://schemas.microsoft.com/office/drawing/2014/main" id="{996FB7A6-1210-4E9E-941C-6CFE11767E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00" y="2880"/>
              <a:ext cx="763"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2" descr="topo_top_sx">
              <a:extLst>
                <a:ext uri="{FF2B5EF4-FFF2-40B4-BE49-F238E27FC236}">
                  <a16:creationId xmlns:a16="http://schemas.microsoft.com/office/drawing/2014/main" id="{B1367E50-496B-424A-8911-04DB5A5E32D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2" y="2880"/>
              <a:ext cx="526"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8" name="Picture 14" descr="logo_topolino">
            <a:extLst>
              <a:ext uri="{FF2B5EF4-FFF2-40B4-BE49-F238E27FC236}">
                <a16:creationId xmlns:a16="http://schemas.microsoft.com/office/drawing/2014/main" id="{08FA635D-A76E-4699-82F9-C1864C2CCC1C}"/>
              </a:ext>
            </a:extLst>
          </p:cNvPr>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1295400" y="4191000"/>
            <a:ext cx="15779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descr="disney14">
            <a:extLst>
              <a:ext uri="{FF2B5EF4-FFF2-40B4-BE49-F238E27FC236}">
                <a16:creationId xmlns:a16="http://schemas.microsoft.com/office/drawing/2014/main" id="{DE5B840F-C4B3-4CF0-9402-F7BFB93DE9F4}"/>
              </a:ext>
            </a:extLst>
          </p:cNvPr>
          <p:cNvPicPr>
            <a:picLocks noChangeAspect="1" noChangeArrowheads="1" noCrop="1"/>
          </p:cNvPicPr>
          <p:nvPr/>
        </p:nvPicPr>
        <p:blipFill>
          <a:blip r:embed="rId9">
            <a:extLst>
              <a:ext uri="{28A0092B-C50C-407E-A947-70E740481C1C}">
                <a14:useLocalDpi xmlns:a14="http://schemas.microsoft.com/office/drawing/2010/main"/>
              </a:ext>
            </a:extLst>
          </a:blip>
          <a:srcRect/>
          <a:stretch>
            <a:fillRect/>
          </a:stretch>
        </p:blipFill>
        <p:spPr bwMode="auto">
          <a:xfrm>
            <a:off x="1600200" y="3048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0-#ppt_w/2"/>
                                          </p:val>
                                        </p:tav>
                                        <p:tav tm="100000">
                                          <p:val>
                                            <p:strVal val="#ppt_x"/>
                                          </p:val>
                                        </p:tav>
                                      </p:tavLst>
                                    </p:anim>
                                    <p:anim calcmode="lin" valueType="num">
                                      <p:cBhvr additive="base">
                                        <p:cTn id="8" dur="500" fill="hold"/>
                                        <p:tgtEl>
                                          <p:spTgt spid="706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65"/>
                                        </p:tgtEl>
                                        <p:attrNameLst>
                                          <p:attrName>style.visibility</p:attrName>
                                        </p:attrNameLst>
                                      </p:cBhvr>
                                      <p:to>
                                        <p:strVal val="visible"/>
                                      </p:to>
                                    </p:set>
                                    <p:anim calcmode="lin" valueType="num">
                                      <p:cBhvr additive="base">
                                        <p:cTn id="13" dur="500" fill="hold"/>
                                        <p:tgtEl>
                                          <p:spTgt spid="70665"/>
                                        </p:tgtEl>
                                        <p:attrNameLst>
                                          <p:attrName>ppt_x</p:attrName>
                                        </p:attrNameLst>
                                      </p:cBhvr>
                                      <p:tavLst>
                                        <p:tav tm="0">
                                          <p:val>
                                            <p:strVal val="0-#ppt_w/2"/>
                                          </p:val>
                                        </p:tav>
                                        <p:tav tm="100000">
                                          <p:val>
                                            <p:strVal val="#ppt_x"/>
                                          </p:val>
                                        </p:tav>
                                      </p:tavLst>
                                    </p:anim>
                                    <p:anim calcmode="lin" valueType="num">
                                      <p:cBhvr additive="base">
                                        <p:cTn id="14" dur="500" fill="hold"/>
                                        <p:tgtEl>
                                          <p:spTgt spid="706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66"/>
                                        </p:tgtEl>
                                        <p:attrNameLst>
                                          <p:attrName>style.visibility</p:attrName>
                                        </p:attrNameLst>
                                      </p:cBhvr>
                                      <p:to>
                                        <p:strVal val="visible"/>
                                      </p:to>
                                    </p:set>
                                    <p:anim calcmode="lin" valueType="num">
                                      <p:cBhvr additive="base">
                                        <p:cTn id="19" dur="500" fill="hold"/>
                                        <p:tgtEl>
                                          <p:spTgt spid="70666"/>
                                        </p:tgtEl>
                                        <p:attrNameLst>
                                          <p:attrName>ppt_x</p:attrName>
                                        </p:attrNameLst>
                                      </p:cBhvr>
                                      <p:tavLst>
                                        <p:tav tm="0">
                                          <p:val>
                                            <p:strVal val="0-#ppt_w/2"/>
                                          </p:val>
                                        </p:tav>
                                        <p:tav tm="100000">
                                          <p:val>
                                            <p:strVal val="#ppt_x"/>
                                          </p:val>
                                        </p:tav>
                                      </p:tavLst>
                                    </p:anim>
                                    <p:anim calcmode="lin" valueType="num">
                                      <p:cBhvr additive="base">
                                        <p:cTn id="20" dur="500" fill="hold"/>
                                        <p:tgtEl>
                                          <p:spTgt spid="7066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0662"/>
                                        </p:tgtEl>
                                        <p:attrNameLst>
                                          <p:attrName>style.visibility</p:attrName>
                                        </p:attrNameLst>
                                      </p:cBhvr>
                                      <p:to>
                                        <p:strVal val="visible"/>
                                      </p:to>
                                    </p:set>
                                    <p:anim calcmode="lin" valueType="num">
                                      <p:cBhvr additive="base">
                                        <p:cTn id="25" dur="500" fill="hold"/>
                                        <p:tgtEl>
                                          <p:spTgt spid="70662"/>
                                        </p:tgtEl>
                                        <p:attrNameLst>
                                          <p:attrName>ppt_x</p:attrName>
                                        </p:attrNameLst>
                                      </p:cBhvr>
                                      <p:tavLst>
                                        <p:tav tm="0">
                                          <p:val>
                                            <p:strVal val="0-#ppt_w/2"/>
                                          </p:val>
                                        </p:tav>
                                        <p:tav tm="100000">
                                          <p:val>
                                            <p:strVal val="#ppt_x"/>
                                          </p:val>
                                        </p:tav>
                                      </p:tavLst>
                                    </p:anim>
                                    <p:anim calcmode="lin" valueType="num">
                                      <p:cBhvr additive="base">
                                        <p:cTn id="26" dur="500" fill="hold"/>
                                        <p:tgtEl>
                                          <p:spTgt spid="70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autoUpdateAnimBg="0"/>
      <p:bldP spid="70665" grpId="0" autoUpdateAnimBg="0"/>
      <p:bldP spid="7066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62466" name="Picture 1026" descr="LOG_OD_01">
            <a:extLst>
              <a:ext uri="{FF2B5EF4-FFF2-40B4-BE49-F238E27FC236}">
                <a16:creationId xmlns:a16="http://schemas.microsoft.com/office/drawing/2014/main" id="{0CBD6A17-00AF-46AD-8304-6E8AC2F13976}"/>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1027">
            <a:extLst>
              <a:ext uri="{FF2B5EF4-FFF2-40B4-BE49-F238E27FC236}">
                <a16:creationId xmlns:a16="http://schemas.microsoft.com/office/drawing/2014/main" id="{C4D8BCCF-8856-4118-B457-C73CB3872A77}"/>
              </a:ext>
            </a:extLst>
          </p:cNvPr>
          <p:cNvSpPr>
            <a:spLocks noGrp="1" noChangeArrowheads="1"/>
          </p:cNvSpPr>
          <p:nvPr>
            <p:ph type="title"/>
          </p:nvPr>
        </p:nvSpPr>
        <p:spPr>
          <a:xfrm>
            <a:off x="2438400" y="304800"/>
            <a:ext cx="5181600" cy="609600"/>
          </a:xfrm>
        </p:spPr>
        <p:txBody>
          <a:bodyPr/>
          <a:lstStyle/>
          <a:p>
            <a:r>
              <a:rPr lang="it-IT" altLang="it-IT" sz="2000" b="1"/>
              <a:t>Cartoons …</a:t>
            </a:r>
          </a:p>
        </p:txBody>
      </p:sp>
      <p:sp>
        <p:nvSpPr>
          <p:cNvPr id="62468" name="Text Box 1028">
            <a:extLst>
              <a:ext uri="{FF2B5EF4-FFF2-40B4-BE49-F238E27FC236}">
                <a16:creationId xmlns:a16="http://schemas.microsoft.com/office/drawing/2014/main" id="{D3165ACF-7F50-4F47-8E0E-178E7420F9B9}"/>
              </a:ext>
            </a:extLst>
          </p:cNvPr>
          <p:cNvSpPr txBox="1">
            <a:spLocks noChangeArrowheads="1"/>
          </p:cNvSpPr>
          <p:nvPr/>
        </p:nvSpPr>
        <p:spPr bwMode="auto">
          <a:xfrm>
            <a:off x="228600" y="9144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a:p>
            <a:pPr>
              <a:lnSpc>
                <a:spcPct val="150000"/>
              </a:lnSpc>
            </a:pPr>
            <a:endParaRPr lang="it-IT" altLang="it-IT" sz="2000" b="1"/>
          </a:p>
        </p:txBody>
      </p:sp>
      <p:pic>
        <p:nvPicPr>
          <p:cNvPr id="62469" name="Picture 1030" descr="018">
            <a:extLst>
              <a:ext uri="{FF2B5EF4-FFF2-40B4-BE49-F238E27FC236}">
                <a16:creationId xmlns:a16="http://schemas.microsoft.com/office/drawing/2014/main" id="{BE0769FC-BCC8-475C-BA6C-A4093742A64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1143000"/>
            <a:ext cx="3113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1031">
            <a:extLst>
              <a:ext uri="{FF2B5EF4-FFF2-40B4-BE49-F238E27FC236}">
                <a16:creationId xmlns:a16="http://schemas.microsoft.com/office/drawing/2014/main" id="{4A93837B-F01B-4CF9-8D9A-41ED743EAFEB}"/>
              </a:ext>
            </a:extLst>
          </p:cNvPr>
          <p:cNvSpPr>
            <a:spLocks noChangeArrowheads="1"/>
          </p:cNvSpPr>
          <p:nvPr/>
        </p:nvSpPr>
        <p:spPr bwMode="auto">
          <a:xfrm>
            <a:off x="0" y="2209800"/>
            <a:ext cx="57912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40000"/>
              </a:lnSpc>
            </a:pPr>
            <a:r>
              <a:rPr lang="it-IT" altLang="it-IT" sz="1800" b="1" i="0">
                <a:solidFill>
                  <a:schemeClr val="tx1"/>
                </a:solidFill>
                <a:cs typeface="Times New Roman" panose="02020603050405020304" pitchFamily="18" charset="0"/>
              </a:rPr>
              <a:t>Come il cinema, il cartone animato impegna </a:t>
            </a:r>
          </a:p>
          <a:p>
            <a:pPr>
              <a:lnSpc>
                <a:spcPct val="140000"/>
              </a:lnSpc>
            </a:pPr>
            <a:r>
              <a:rPr lang="it-IT" altLang="it-IT" sz="1800" b="1" i="0">
                <a:solidFill>
                  <a:schemeClr val="tx1"/>
                </a:solidFill>
                <a:cs typeface="Times New Roman" panose="02020603050405020304" pitchFamily="18" charset="0"/>
              </a:rPr>
              <a:t>una grande quantità di operatori : </a:t>
            </a:r>
          </a:p>
          <a:p>
            <a:pPr>
              <a:lnSpc>
                <a:spcPct val="140000"/>
              </a:lnSpc>
            </a:pPr>
            <a:r>
              <a:rPr lang="it-IT" altLang="it-IT" sz="2000" b="1" i="0">
                <a:solidFill>
                  <a:schemeClr val="hlink"/>
                </a:solidFill>
                <a:latin typeface="Arial" panose="020B0604020202020204" pitchFamily="34" charset="0"/>
                <a:cs typeface="Times New Roman" panose="02020603050405020304" pitchFamily="18" charset="0"/>
              </a:rPr>
              <a:t>Regista, anirnatori, scenografi, storyboard artist, layoutisti, doppiatori, tecnici del suono e degli effetti speciali, etc.</a:t>
            </a:r>
          </a:p>
          <a:p>
            <a:pPr>
              <a:lnSpc>
                <a:spcPct val="140000"/>
              </a:lnSpc>
            </a:pPr>
            <a:endParaRPr lang="it-IT" altLang="it-IT" sz="2000" b="1" i="0">
              <a:solidFill>
                <a:schemeClr val="hlink"/>
              </a:solidFill>
              <a:latin typeface="Arial" panose="020B060402020202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64514" name="Picture 2050" descr="LOG_OD_01">
            <a:extLst>
              <a:ext uri="{FF2B5EF4-FFF2-40B4-BE49-F238E27FC236}">
                <a16:creationId xmlns:a16="http://schemas.microsoft.com/office/drawing/2014/main" id="{6FCEE4B1-3A49-433F-8120-3C7983FD89CB}"/>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051">
            <a:extLst>
              <a:ext uri="{FF2B5EF4-FFF2-40B4-BE49-F238E27FC236}">
                <a16:creationId xmlns:a16="http://schemas.microsoft.com/office/drawing/2014/main" id="{F5435681-BF5B-4A73-8A2F-D6E41D568F53}"/>
              </a:ext>
            </a:extLst>
          </p:cNvPr>
          <p:cNvSpPr>
            <a:spLocks noGrp="1" noChangeArrowheads="1"/>
          </p:cNvSpPr>
          <p:nvPr>
            <p:ph type="title"/>
          </p:nvPr>
        </p:nvSpPr>
        <p:spPr>
          <a:xfrm>
            <a:off x="2438400" y="304800"/>
            <a:ext cx="5181600" cy="609600"/>
          </a:xfrm>
        </p:spPr>
        <p:txBody>
          <a:bodyPr/>
          <a:lstStyle/>
          <a:p>
            <a:r>
              <a:rPr lang="it-IT" altLang="it-IT" sz="2000" b="1"/>
              <a:t>Cartoons …</a:t>
            </a:r>
          </a:p>
        </p:txBody>
      </p:sp>
      <p:sp>
        <p:nvSpPr>
          <p:cNvPr id="64516" name="Text Box 2052">
            <a:extLst>
              <a:ext uri="{FF2B5EF4-FFF2-40B4-BE49-F238E27FC236}">
                <a16:creationId xmlns:a16="http://schemas.microsoft.com/office/drawing/2014/main" id="{D4738F1E-DCD1-49B1-9115-1EF739458DD4}"/>
              </a:ext>
            </a:extLst>
          </p:cNvPr>
          <p:cNvSpPr txBox="1">
            <a:spLocks noChangeArrowheads="1"/>
          </p:cNvSpPr>
          <p:nvPr/>
        </p:nvSpPr>
        <p:spPr bwMode="auto">
          <a:xfrm>
            <a:off x="228600" y="9144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a:p>
            <a:pPr>
              <a:lnSpc>
                <a:spcPct val="150000"/>
              </a:lnSpc>
            </a:pPr>
            <a:endParaRPr lang="it-IT" altLang="it-IT" sz="2000" b="1"/>
          </a:p>
        </p:txBody>
      </p:sp>
      <p:sp>
        <p:nvSpPr>
          <p:cNvPr id="64517" name="Rectangle 2054">
            <a:extLst>
              <a:ext uri="{FF2B5EF4-FFF2-40B4-BE49-F238E27FC236}">
                <a16:creationId xmlns:a16="http://schemas.microsoft.com/office/drawing/2014/main" id="{DA261572-4ED5-42C1-BE40-32C5060A193C}"/>
              </a:ext>
            </a:extLst>
          </p:cNvPr>
          <p:cNvSpPr>
            <a:spLocks noChangeArrowheads="1"/>
          </p:cNvSpPr>
          <p:nvPr/>
        </p:nvSpPr>
        <p:spPr bwMode="auto">
          <a:xfrm>
            <a:off x="0" y="1828800"/>
            <a:ext cx="5791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40000"/>
              </a:lnSpc>
            </a:pPr>
            <a:r>
              <a:rPr lang="it-IT" altLang="it-IT" sz="2000" b="1" i="0">
                <a:solidFill>
                  <a:schemeClr val="tx1"/>
                </a:solidFill>
                <a:cs typeface="Times New Roman" panose="02020603050405020304" pitchFamily="18" charset="0"/>
              </a:rPr>
              <a:t>Nella sua forma grafica si scrive come una sceneggiatura cinematografica. </a:t>
            </a:r>
          </a:p>
          <a:p>
            <a:pPr>
              <a:lnSpc>
                <a:spcPct val="140000"/>
              </a:lnSpc>
            </a:pPr>
            <a:r>
              <a:rPr lang="it-IT" altLang="it-IT" sz="2000" b="1" i="0">
                <a:solidFill>
                  <a:schemeClr val="tx1"/>
                </a:solidFill>
                <a:cs typeface="Times New Roman" panose="02020603050405020304" pitchFamily="18" charset="0"/>
              </a:rPr>
              <a:t>Con la location e la scena bene in evidenza. </a:t>
            </a:r>
          </a:p>
          <a:p>
            <a:pPr>
              <a:lnSpc>
                <a:spcPct val="140000"/>
              </a:lnSpc>
            </a:pPr>
            <a:r>
              <a:rPr lang="it-IT" altLang="it-IT" sz="2000" b="1" i="0">
                <a:solidFill>
                  <a:schemeClr val="tx1"/>
                </a:solidFill>
                <a:cs typeface="Times New Roman" panose="02020603050405020304" pitchFamily="18" charset="0"/>
              </a:rPr>
              <a:t>Le descrizioni dell'azione sono scena per scena </a:t>
            </a:r>
          </a:p>
          <a:p>
            <a:pPr>
              <a:lnSpc>
                <a:spcPct val="140000"/>
              </a:lnSpc>
            </a:pPr>
            <a:r>
              <a:rPr lang="it-IT" altLang="it-IT" sz="2000" b="1" i="0">
                <a:solidFill>
                  <a:schemeClr val="tx1"/>
                </a:solidFill>
                <a:cs typeface="Times New Roman" panose="02020603050405020304" pitchFamily="18" charset="0"/>
              </a:rPr>
              <a:t>(come nel cinema) e non fotogramma per fotogramma (come nel fumetto); </a:t>
            </a:r>
          </a:p>
          <a:p>
            <a:pPr>
              <a:lnSpc>
                <a:spcPct val="140000"/>
              </a:lnSpc>
            </a:pPr>
            <a:r>
              <a:rPr lang="it-IT" altLang="it-IT" sz="2000" b="1" i="0">
                <a:solidFill>
                  <a:schemeClr val="tx1"/>
                </a:solidFill>
                <a:cs typeface="Times New Roman" panose="02020603050405020304" pitchFamily="18" charset="0"/>
              </a:rPr>
              <a:t>ma con precise indicazioni tanto sulle inquadrature quanto sui movimenti della MDP. </a:t>
            </a:r>
          </a:p>
        </p:txBody>
      </p:sp>
      <p:pic>
        <p:nvPicPr>
          <p:cNvPr id="64518" name="Picture 2055" descr="Cartoni499">
            <a:extLst>
              <a:ext uri="{FF2B5EF4-FFF2-40B4-BE49-F238E27FC236}">
                <a16:creationId xmlns:a16="http://schemas.microsoft.com/office/drawing/2014/main" id="{68A03875-14AF-44C5-8B7D-3E6FCC8AD820}"/>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5334000" y="1447800"/>
            <a:ext cx="20669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056" descr="Cartoni501">
            <a:extLst>
              <a:ext uri="{FF2B5EF4-FFF2-40B4-BE49-F238E27FC236}">
                <a16:creationId xmlns:a16="http://schemas.microsoft.com/office/drawing/2014/main" id="{EB72FC99-6A47-4B0C-8D68-9D947E086039}"/>
              </a:ext>
            </a:extLst>
          </p:cNvP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7315200" y="3657600"/>
            <a:ext cx="1355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203783" name="Picture 1031" descr="noncompleanno">
            <a:extLst>
              <a:ext uri="{FF2B5EF4-FFF2-40B4-BE49-F238E27FC236}">
                <a16:creationId xmlns:a16="http://schemas.microsoft.com/office/drawing/2014/main" id="{21280B0A-2FB6-48C3-B8AD-2AD4B699D3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0"/>
            <a:ext cx="73914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1026" descr="LOG_OD_01">
            <a:extLst>
              <a:ext uri="{FF2B5EF4-FFF2-40B4-BE49-F238E27FC236}">
                <a16:creationId xmlns:a16="http://schemas.microsoft.com/office/drawing/2014/main" id="{579FA4DE-94B3-436A-8EDB-2BB26E579338}"/>
              </a:ext>
            </a:extLst>
          </p:cNvPr>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0" y="152400"/>
            <a:ext cx="914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1027">
            <a:extLst>
              <a:ext uri="{FF2B5EF4-FFF2-40B4-BE49-F238E27FC236}">
                <a16:creationId xmlns:a16="http://schemas.microsoft.com/office/drawing/2014/main" id="{1588C67F-7A8E-45CD-BDD1-6BF37FA70CC7}"/>
              </a:ext>
            </a:extLst>
          </p:cNvPr>
          <p:cNvSpPr>
            <a:spLocks noGrp="1" noChangeArrowheads="1"/>
          </p:cNvSpPr>
          <p:nvPr>
            <p:ph type="title"/>
          </p:nvPr>
        </p:nvSpPr>
        <p:spPr>
          <a:xfrm>
            <a:off x="3581400" y="228600"/>
            <a:ext cx="2667000" cy="304800"/>
          </a:xfrm>
        </p:spPr>
        <p:txBody>
          <a:bodyPr/>
          <a:lstStyle/>
          <a:p>
            <a:r>
              <a:rPr lang="it-IT" altLang="it-IT" sz="1600" b="1">
                <a:solidFill>
                  <a:srgbClr val="FFFFFF"/>
                </a:solidFill>
              </a:rPr>
              <a:t>Cartoons …</a:t>
            </a:r>
          </a:p>
        </p:txBody>
      </p:sp>
      <p:sp>
        <p:nvSpPr>
          <p:cNvPr id="66565" name="Text Box 1028">
            <a:extLst>
              <a:ext uri="{FF2B5EF4-FFF2-40B4-BE49-F238E27FC236}">
                <a16:creationId xmlns:a16="http://schemas.microsoft.com/office/drawing/2014/main" id="{652050D0-48CB-4818-95F3-F7BCA58D18A3}"/>
              </a:ext>
            </a:extLst>
          </p:cNvPr>
          <p:cNvSpPr txBox="1">
            <a:spLocks noChangeArrowheads="1"/>
          </p:cNvSpPr>
          <p:nvPr/>
        </p:nvSpPr>
        <p:spPr bwMode="auto">
          <a:xfrm>
            <a:off x="228600" y="9144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a:p>
            <a:pPr>
              <a:lnSpc>
                <a:spcPct val="150000"/>
              </a:lnSpc>
            </a:pPr>
            <a:endParaRPr lang="it-IT" altLang="it-IT" sz="2000" b="1"/>
          </a:p>
        </p:txBody>
      </p:sp>
      <p:sp>
        <p:nvSpPr>
          <p:cNvPr id="203781" name="Rectangle 1029">
            <a:extLst>
              <a:ext uri="{FF2B5EF4-FFF2-40B4-BE49-F238E27FC236}">
                <a16:creationId xmlns:a16="http://schemas.microsoft.com/office/drawing/2014/main" id="{BD7A30A0-6DF6-4A28-A984-6B562BE808B3}"/>
              </a:ext>
            </a:extLst>
          </p:cNvPr>
          <p:cNvSpPr>
            <a:spLocks noChangeArrowheads="1"/>
          </p:cNvSpPr>
          <p:nvPr/>
        </p:nvSpPr>
        <p:spPr bwMode="auto">
          <a:xfrm>
            <a:off x="990600" y="4460875"/>
            <a:ext cx="73152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40000"/>
              </a:lnSpc>
            </a:pPr>
            <a:r>
              <a:rPr lang="it-IT" altLang="it-IT" sz="1800" b="1" i="0">
                <a:solidFill>
                  <a:srgbClr val="FFFFFF"/>
                </a:solidFill>
                <a:cs typeface="Times New Roman" panose="02020603050405020304" pitchFamily="18" charset="0"/>
              </a:rPr>
              <a:t>Allo sceneggiatore spetta </a:t>
            </a:r>
            <a:r>
              <a:rPr lang="it-IT" altLang="it-IT" sz="1800" b="1" i="0">
                <a:solidFill>
                  <a:schemeClr val="tx1"/>
                </a:solidFill>
                <a:cs typeface="Times New Roman" panose="02020603050405020304" pitchFamily="18" charset="0"/>
              </a:rPr>
              <a:t>anche il compito</a:t>
            </a:r>
            <a:r>
              <a:rPr lang="it-IT" altLang="it-IT" sz="1800" b="1" i="0">
                <a:solidFill>
                  <a:srgbClr val="FFFFFF"/>
                </a:solidFill>
                <a:cs typeface="Times New Roman" panose="02020603050405020304" pitchFamily="18" charset="0"/>
              </a:rPr>
              <a:t> di dare il timing parziale, ossia la durata di ogni singola scena e quello totale, ovvero la durata di tutto il </a:t>
            </a:r>
            <a:r>
              <a:rPr lang="it-IT" altLang="it-IT" sz="1800" b="1" i="0">
                <a:solidFill>
                  <a:schemeClr val="tx1"/>
                </a:solidFill>
                <a:cs typeface="Times New Roman" panose="02020603050405020304" pitchFamily="18" charset="0"/>
              </a:rPr>
              <a:t>film. Indica</a:t>
            </a:r>
            <a:r>
              <a:rPr lang="it-IT" altLang="it-IT" sz="1800" b="1" i="0">
                <a:solidFill>
                  <a:srgbClr val="FFFFFF"/>
                </a:solidFill>
                <a:cs typeface="Times New Roman" panose="02020603050405020304" pitchFamily="18" charset="0"/>
              </a:rPr>
              <a:t>zioni che </a:t>
            </a:r>
            <a:r>
              <a:rPr lang="it-IT" altLang="it-IT" sz="1800" b="1" i="0">
                <a:solidFill>
                  <a:schemeClr val="tx1"/>
                </a:solidFill>
                <a:cs typeface="Times New Roman" panose="02020603050405020304" pitchFamily="18" charset="0"/>
              </a:rPr>
              <a:t>poi verranno</a:t>
            </a:r>
            <a:r>
              <a:rPr lang="it-IT" altLang="it-IT" sz="1800" b="1" i="0">
                <a:solidFill>
                  <a:srgbClr val="FFFFFF"/>
                </a:solidFill>
                <a:cs typeface="Times New Roman" panose="02020603050405020304" pitchFamily="18" charset="0"/>
              </a:rPr>
              <a:t> perfezionate e precisate nello storyboard. Nei dialoghi devono essere fornite, </a:t>
            </a:r>
            <a:r>
              <a:rPr lang="it-IT" altLang="it-IT" sz="1800" b="1" i="0">
                <a:solidFill>
                  <a:schemeClr val="tx1"/>
                </a:solidFill>
                <a:cs typeface="Times New Roman" panose="02020603050405020304" pitchFamily="18" charset="0"/>
              </a:rPr>
              <a:t>laddove rilevante, le</a:t>
            </a:r>
            <a:r>
              <a:rPr lang="it-IT" altLang="it-IT" sz="1800" b="1" i="0">
                <a:solidFill>
                  <a:srgbClr val="FFFFFF"/>
                </a:solidFill>
                <a:cs typeface="Times New Roman" panose="02020603050405020304" pitchFamily="18" charset="0"/>
              </a:rPr>
              <a:t> </a:t>
            </a:r>
            <a:r>
              <a:rPr lang="it-IT" altLang="it-IT" sz="1800" b="1" i="0">
                <a:solidFill>
                  <a:schemeClr val="tx1"/>
                </a:solidFill>
                <a:cs typeface="Times New Roman" panose="02020603050405020304" pitchFamily="18" charset="0"/>
              </a:rPr>
              <a:t>indicazioni</a:t>
            </a:r>
            <a:r>
              <a:rPr lang="it-IT" altLang="it-IT" sz="1800" b="1" i="0">
                <a:solidFill>
                  <a:srgbClr val="FFFFFF"/>
                </a:solidFill>
                <a:cs typeface="Times New Roman" panose="02020603050405020304" pitchFamily="18" charset="0"/>
              </a:rPr>
              <a:t> di recitazione, che verranno poi </a:t>
            </a:r>
            <a:r>
              <a:rPr lang="it-IT" altLang="it-IT" sz="1800" b="1" i="0">
                <a:solidFill>
                  <a:schemeClr val="tx1"/>
                </a:solidFill>
                <a:cs typeface="Times New Roman" panose="02020603050405020304" pitchFamily="18" charset="0"/>
              </a:rPr>
              <a:t>utilizzate dai doppiatori dei</a:t>
            </a:r>
            <a:r>
              <a:rPr lang="it-IT" altLang="it-IT" sz="1800" b="1" i="0">
                <a:solidFill>
                  <a:srgbClr val="FFFFFF"/>
                </a:solidFill>
                <a:cs typeface="Times New Roman" panose="02020603050405020304" pitchFamily="18" charset="0"/>
              </a:rPr>
              <a:t> personaggi animati.</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3783"/>
                                        </p:tgtEl>
                                        <p:attrNameLst>
                                          <p:attrName>style.visibility</p:attrName>
                                        </p:attrNameLst>
                                      </p:cBhvr>
                                      <p:to>
                                        <p:strVal val="visible"/>
                                      </p:to>
                                    </p:set>
                                    <p:animEffect transition="in" filter="dissolve">
                                      <p:cBhvr>
                                        <p:cTn id="7" dur="500"/>
                                        <p:tgtEl>
                                          <p:spTgt spid="203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203781"/>
                                        </p:tgtEl>
                                        <p:attrNameLst>
                                          <p:attrName>style.visibility</p:attrName>
                                        </p:attrNameLst>
                                      </p:cBhvr>
                                      <p:to>
                                        <p:strVal val="visible"/>
                                      </p:to>
                                    </p:set>
                                    <p:anim calcmode="lin" valueType="num">
                                      <p:cBhvr>
                                        <p:cTn id="12" dur="500" fill="hold"/>
                                        <p:tgtEl>
                                          <p:spTgt spid="203781"/>
                                        </p:tgtEl>
                                        <p:attrNameLst>
                                          <p:attrName>ppt_w</p:attrName>
                                        </p:attrNameLst>
                                      </p:cBhvr>
                                      <p:tavLst>
                                        <p:tav tm="0">
                                          <p:val>
                                            <p:fltVal val="0"/>
                                          </p:val>
                                        </p:tav>
                                        <p:tav tm="100000">
                                          <p:val>
                                            <p:strVal val="#ppt_w"/>
                                          </p:val>
                                        </p:tav>
                                      </p:tavLst>
                                    </p:anim>
                                    <p:anim calcmode="lin" valueType="num">
                                      <p:cBhvr>
                                        <p:cTn id="13" dur="500" fill="hold"/>
                                        <p:tgtEl>
                                          <p:spTgt spid="203781"/>
                                        </p:tgtEl>
                                        <p:attrNameLst>
                                          <p:attrName>ppt_h</p:attrName>
                                        </p:attrNameLst>
                                      </p:cBhvr>
                                      <p:tavLst>
                                        <p:tav tm="0">
                                          <p:val>
                                            <p:fltVal val="0"/>
                                          </p:val>
                                        </p:tav>
                                        <p:tav tm="100000">
                                          <p:val>
                                            <p:strVal val="#ppt_h"/>
                                          </p:val>
                                        </p:tav>
                                      </p:tavLst>
                                    </p:anim>
                                    <p:anim calcmode="lin" valueType="num">
                                      <p:cBhvr>
                                        <p:cTn id="14" dur="500" fill="hold"/>
                                        <p:tgtEl>
                                          <p:spTgt spid="203781"/>
                                        </p:tgtEl>
                                        <p:attrNameLst>
                                          <p:attrName>ppt_x</p:attrName>
                                        </p:attrNameLst>
                                      </p:cBhvr>
                                      <p:tavLst>
                                        <p:tav tm="0">
                                          <p:val>
                                            <p:fltVal val="0.5"/>
                                          </p:val>
                                        </p:tav>
                                        <p:tav tm="100000">
                                          <p:val>
                                            <p:strVal val="#ppt_x"/>
                                          </p:val>
                                        </p:tav>
                                      </p:tavLst>
                                    </p:anim>
                                    <p:anim calcmode="lin" valueType="num">
                                      <p:cBhvr>
                                        <p:cTn id="15" dur="500" fill="hold"/>
                                        <p:tgtEl>
                                          <p:spTgt spid="2037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68610" name="Picture 2" descr="LOG_OD_01">
            <a:extLst>
              <a:ext uri="{FF2B5EF4-FFF2-40B4-BE49-F238E27FC236}">
                <a16:creationId xmlns:a16="http://schemas.microsoft.com/office/drawing/2014/main" id="{D62E9DC3-EF44-4CFE-993C-D2F5ACA569CE}"/>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a:extLst>
              <a:ext uri="{FF2B5EF4-FFF2-40B4-BE49-F238E27FC236}">
                <a16:creationId xmlns:a16="http://schemas.microsoft.com/office/drawing/2014/main" id="{E13B0099-4CEF-464F-9364-D8D5E755A906}"/>
              </a:ext>
            </a:extLst>
          </p:cNvPr>
          <p:cNvSpPr>
            <a:spLocks noGrp="1" noChangeArrowheads="1"/>
          </p:cNvSpPr>
          <p:nvPr>
            <p:ph type="title"/>
          </p:nvPr>
        </p:nvSpPr>
        <p:spPr>
          <a:xfrm>
            <a:off x="2438400" y="304800"/>
            <a:ext cx="5181600" cy="609600"/>
          </a:xfrm>
        </p:spPr>
        <p:txBody>
          <a:bodyPr/>
          <a:lstStyle/>
          <a:p>
            <a:r>
              <a:rPr lang="it-IT" altLang="it-IT" sz="2000" b="1"/>
              <a:t>Cartoons …</a:t>
            </a:r>
          </a:p>
        </p:txBody>
      </p:sp>
      <p:sp>
        <p:nvSpPr>
          <p:cNvPr id="68612" name="Text Box 4">
            <a:extLst>
              <a:ext uri="{FF2B5EF4-FFF2-40B4-BE49-F238E27FC236}">
                <a16:creationId xmlns:a16="http://schemas.microsoft.com/office/drawing/2014/main" id="{5BD893DB-893B-43F9-B43B-80190A54346C}"/>
              </a:ext>
            </a:extLst>
          </p:cNvPr>
          <p:cNvSpPr txBox="1">
            <a:spLocks noChangeArrowheads="1"/>
          </p:cNvSpPr>
          <p:nvPr/>
        </p:nvSpPr>
        <p:spPr bwMode="auto">
          <a:xfrm>
            <a:off x="228600" y="914400"/>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a:p>
            <a:pPr>
              <a:lnSpc>
                <a:spcPct val="150000"/>
              </a:lnSpc>
            </a:pPr>
            <a:endParaRPr lang="it-IT" altLang="it-IT" sz="2000" b="1"/>
          </a:p>
        </p:txBody>
      </p:sp>
      <p:sp>
        <p:nvSpPr>
          <p:cNvPr id="68613" name="Rectangle 6">
            <a:extLst>
              <a:ext uri="{FF2B5EF4-FFF2-40B4-BE49-F238E27FC236}">
                <a16:creationId xmlns:a16="http://schemas.microsoft.com/office/drawing/2014/main" id="{D4FE4933-4751-4FA4-96CA-305F24AC7019}"/>
              </a:ext>
            </a:extLst>
          </p:cNvPr>
          <p:cNvSpPr>
            <a:spLocks noChangeArrowheads="1"/>
          </p:cNvSpPr>
          <p:nvPr/>
        </p:nvSpPr>
        <p:spPr bwMode="auto">
          <a:xfrm>
            <a:off x="457200" y="1371600"/>
            <a:ext cx="47244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30000"/>
              </a:lnSpc>
            </a:pPr>
            <a:r>
              <a:rPr lang="it-IT" altLang="it-IT" sz="1600" b="1" i="0">
                <a:solidFill>
                  <a:schemeClr val="tx1"/>
                </a:solidFill>
                <a:cs typeface="Times New Roman" panose="02020603050405020304" pitchFamily="18" charset="0"/>
              </a:rPr>
              <a:t>Chiariamo qualche concetto base: </a:t>
            </a:r>
          </a:p>
          <a:p>
            <a:pPr>
              <a:lnSpc>
                <a:spcPct val="130000"/>
              </a:lnSpc>
            </a:pPr>
            <a:r>
              <a:rPr lang="it-IT" altLang="it-IT" sz="1600" b="1" i="0">
                <a:solidFill>
                  <a:schemeClr val="tx1"/>
                </a:solidFill>
                <a:cs typeface="Times New Roman" panose="02020603050405020304" pitchFamily="18" charset="0"/>
              </a:rPr>
              <a:t>se in un film devo far gareggiare due ballerine </a:t>
            </a:r>
          </a:p>
          <a:p>
            <a:pPr>
              <a:lnSpc>
                <a:spcPct val="130000"/>
              </a:lnSpc>
            </a:pPr>
            <a:r>
              <a:rPr lang="it-IT" altLang="it-IT" sz="1600" b="1" i="0">
                <a:solidFill>
                  <a:schemeClr val="tx1"/>
                </a:solidFill>
                <a:cs typeface="Times New Roman" panose="02020603050405020304" pitchFamily="18" charset="0"/>
              </a:rPr>
              <a:t>per decidere chi è la migliore e la più meritevole </a:t>
            </a:r>
          </a:p>
          <a:p>
            <a:pPr>
              <a:lnSpc>
                <a:spcPct val="130000"/>
              </a:lnSpc>
            </a:pPr>
            <a:r>
              <a:rPr lang="it-IT" altLang="it-IT" sz="1600" b="1" i="0">
                <a:solidFill>
                  <a:schemeClr val="tx1"/>
                </a:solidFill>
                <a:cs typeface="Times New Roman" panose="02020603050405020304" pitchFamily="18" charset="0"/>
              </a:rPr>
              <a:t>di avere una parte nello show, sarà sufficiente </a:t>
            </a:r>
          </a:p>
          <a:p>
            <a:pPr>
              <a:lnSpc>
                <a:spcPct val="130000"/>
              </a:lnSpc>
            </a:pPr>
            <a:r>
              <a:rPr lang="it-IT" altLang="it-IT" sz="1600" b="1" i="0">
                <a:solidFill>
                  <a:schemeClr val="tx1"/>
                </a:solidFill>
                <a:cs typeface="Times New Roman" panose="02020603050405020304" pitchFamily="18" charset="0"/>
              </a:rPr>
              <a:t>che una delle due attrici balli meglio dell'altra. </a:t>
            </a:r>
          </a:p>
          <a:p>
            <a:pPr>
              <a:lnSpc>
                <a:spcPct val="130000"/>
              </a:lnSpc>
            </a:pPr>
            <a:r>
              <a:rPr lang="it-IT" altLang="it-IT" sz="1600" b="1" i="0">
                <a:solidFill>
                  <a:schemeClr val="tx1"/>
                </a:solidFill>
                <a:cs typeface="Times New Roman" panose="02020603050405020304" pitchFamily="18" charset="0"/>
              </a:rPr>
              <a:t>In un cartone animato, dove le sfumature </a:t>
            </a:r>
          </a:p>
          <a:p>
            <a:pPr>
              <a:lnSpc>
                <a:spcPct val="130000"/>
              </a:lnSpc>
            </a:pPr>
            <a:r>
              <a:rPr lang="it-IT" altLang="it-IT" sz="1600" b="1" i="0">
                <a:solidFill>
                  <a:schemeClr val="tx1"/>
                </a:solidFill>
                <a:cs typeface="Times New Roman" panose="02020603050405020304" pitchFamily="18" charset="0"/>
              </a:rPr>
              <a:t>sono poco apprezzabili, sarà necessario che la perdente cada. </a:t>
            </a:r>
          </a:p>
          <a:p>
            <a:pPr>
              <a:lnSpc>
                <a:spcPct val="130000"/>
              </a:lnSpc>
            </a:pPr>
            <a:r>
              <a:rPr lang="it-IT" altLang="it-IT" sz="1600" b="1" i="0">
                <a:solidFill>
                  <a:schemeClr val="tx1"/>
                </a:solidFill>
                <a:cs typeface="Times New Roman" panose="02020603050405020304" pitchFamily="18" charset="0"/>
              </a:rPr>
              <a:t>Questo perché un disegno, per quanto ben fatto, </a:t>
            </a:r>
          </a:p>
          <a:p>
            <a:pPr>
              <a:lnSpc>
                <a:spcPct val="130000"/>
              </a:lnSpc>
            </a:pPr>
            <a:r>
              <a:rPr lang="it-IT" altLang="it-IT" sz="1600" b="1" i="0">
                <a:solidFill>
                  <a:schemeClr val="tx1"/>
                </a:solidFill>
                <a:cs typeface="Times New Roman" panose="02020603050405020304" pitchFamily="18" charset="0"/>
              </a:rPr>
              <a:t>non può mai eguagliare la realtà. </a:t>
            </a:r>
          </a:p>
          <a:p>
            <a:pPr>
              <a:lnSpc>
                <a:spcPct val="130000"/>
              </a:lnSpc>
            </a:pPr>
            <a:r>
              <a:rPr lang="it-IT" altLang="it-IT" sz="1600" b="1" i="0">
                <a:solidFill>
                  <a:schemeClr val="tx1"/>
                </a:solidFill>
                <a:cs typeface="Times New Roman" panose="02020603050405020304" pitchFamily="18" charset="0"/>
              </a:rPr>
              <a:t>D'altro canto, però, in un film è impensabile </a:t>
            </a:r>
          </a:p>
          <a:p>
            <a:pPr>
              <a:lnSpc>
                <a:spcPct val="130000"/>
              </a:lnSpc>
            </a:pPr>
            <a:r>
              <a:rPr lang="it-IT" altLang="it-IT" sz="1600" b="1" i="0">
                <a:solidFill>
                  <a:schemeClr val="tx1"/>
                </a:solidFill>
                <a:cs typeface="Times New Roman" panose="02020603050405020304" pitchFamily="18" charset="0"/>
              </a:rPr>
              <a:t>che un personaggio cada in un precipizio </a:t>
            </a:r>
          </a:p>
          <a:p>
            <a:pPr>
              <a:lnSpc>
                <a:spcPct val="130000"/>
              </a:lnSpc>
            </a:pPr>
            <a:r>
              <a:rPr lang="it-IT" altLang="it-IT" sz="1600" b="1" i="0">
                <a:solidFill>
                  <a:schemeClr val="tx1"/>
                </a:solidFill>
                <a:cs typeface="Times New Roman" panose="02020603050405020304" pitchFamily="18" charset="0"/>
              </a:rPr>
              <a:t>profondissimo e rimanga illeso come accade a Willy Coyote. </a:t>
            </a:r>
            <a:endParaRPr lang="it-IT" altLang="it-IT" sz="1600" b="1" i="0">
              <a:solidFill>
                <a:schemeClr val="tx1"/>
              </a:solidFill>
            </a:endParaRPr>
          </a:p>
        </p:txBody>
      </p:sp>
      <p:pic>
        <p:nvPicPr>
          <p:cNvPr id="68614" name="Picture 7" descr="coyote">
            <a:extLst>
              <a:ext uri="{FF2B5EF4-FFF2-40B4-BE49-F238E27FC236}">
                <a16:creationId xmlns:a16="http://schemas.microsoft.com/office/drawing/2014/main" id="{F291C646-4859-4ACD-8A9B-59B2CE8755A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0" y="1905000"/>
            <a:ext cx="25003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8" descr="ca89">
            <a:extLst>
              <a:ext uri="{FF2B5EF4-FFF2-40B4-BE49-F238E27FC236}">
                <a16:creationId xmlns:a16="http://schemas.microsoft.com/office/drawing/2014/main" id="{09B5393D-8583-4370-834B-AAB1B26C5306}"/>
              </a:ext>
            </a:extLst>
          </p:cNvP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6248400" y="914400"/>
            <a:ext cx="18176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70658" name="Picture 2" descr="LOG_OD_01">
            <a:extLst>
              <a:ext uri="{FF2B5EF4-FFF2-40B4-BE49-F238E27FC236}">
                <a16:creationId xmlns:a16="http://schemas.microsoft.com/office/drawing/2014/main" id="{2DAB6E90-21C8-41BB-B74C-C7CAD9C9D849}"/>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a:extLst>
              <a:ext uri="{FF2B5EF4-FFF2-40B4-BE49-F238E27FC236}">
                <a16:creationId xmlns:a16="http://schemas.microsoft.com/office/drawing/2014/main" id="{1B967C17-7F55-4682-A51B-245068E23E8F}"/>
              </a:ext>
            </a:extLst>
          </p:cNvPr>
          <p:cNvSpPr>
            <a:spLocks noGrp="1" noChangeArrowheads="1"/>
          </p:cNvSpPr>
          <p:nvPr>
            <p:ph type="title"/>
          </p:nvPr>
        </p:nvSpPr>
        <p:spPr>
          <a:xfrm>
            <a:off x="2133600" y="304800"/>
            <a:ext cx="5181600" cy="609600"/>
          </a:xfrm>
        </p:spPr>
        <p:txBody>
          <a:bodyPr/>
          <a:lstStyle/>
          <a:p>
            <a:r>
              <a:rPr lang="it-IT" altLang="it-IT" sz="2000" b="1"/>
              <a:t>Fumetto …</a:t>
            </a:r>
          </a:p>
        </p:txBody>
      </p:sp>
      <p:sp>
        <p:nvSpPr>
          <p:cNvPr id="70660" name="Text Box 4">
            <a:extLst>
              <a:ext uri="{FF2B5EF4-FFF2-40B4-BE49-F238E27FC236}">
                <a16:creationId xmlns:a16="http://schemas.microsoft.com/office/drawing/2014/main" id="{9F06BE41-D9D0-4FBB-8CCF-62EBAEC8D36A}"/>
              </a:ext>
            </a:extLst>
          </p:cNvPr>
          <p:cNvSpPr txBox="1">
            <a:spLocks noChangeArrowheads="1"/>
          </p:cNvSpPr>
          <p:nvPr/>
        </p:nvSpPr>
        <p:spPr bwMode="auto">
          <a:xfrm>
            <a:off x="228600" y="914400"/>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p:txBody>
      </p:sp>
      <p:sp>
        <p:nvSpPr>
          <p:cNvPr id="70661" name="Text Box 7">
            <a:extLst>
              <a:ext uri="{FF2B5EF4-FFF2-40B4-BE49-F238E27FC236}">
                <a16:creationId xmlns:a16="http://schemas.microsoft.com/office/drawing/2014/main" id="{8C0E64E3-889D-4582-A8ED-B02DC2433212}"/>
              </a:ext>
            </a:extLst>
          </p:cNvPr>
          <p:cNvSpPr txBox="1">
            <a:spLocks noChangeArrowheads="1"/>
          </p:cNvSpPr>
          <p:nvPr/>
        </p:nvSpPr>
        <p:spPr bwMode="auto">
          <a:xfrm>
            <a:off x="533400" y="1371600"/>
            <a:ext cx="5543550"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r>
              <a:rPr lang="it-IT" altLang="it-IT" sz="1800" b="1" i="0">
                <a:latin typeface="Arial" panose="020B0604020202020204" pitchFamily="34" charset="0"/>
                <a:cs typeface="Times New Roman" panose="02020603050405020304" pitchFamily="18" charset="0"/>
              </a:rPr>
              <a:t>La sceneggiatura del </a:t>
            </a:r>
            <a:r>
              <a:rPr lang="it-IT" altLang="it-IT" sz="1800" b="1" i="0">
                <a:solidFill>
                  <a:schemeClr val="hlink"/>
                </a:solidFill>
                <a:latin typeface="Arial" panose="020B0604020202020204" pitchFamily="34" charset="0"/>
                <a:cs typeface="Times New Roman" panose="02020603050405020304" pitchFamily="18" charset="0"/>
              </a:rPr>
              <a:t>FUMETTO</a:t>
            </a:r>
            <a:r>
              <a:rPr lang="it-IT" altLang="it-IT" sz="1800" b="1" i="0">
                <a:latin typeface="Arial" panose="020B0604020202020204" pitchFamily="34" charset="0"/>
                <a:cs typeface="Times New Roman" panose="02020603050405020304" pitchFamily="18" charset="0"/>
              </a:rPr>
              <a:t> è uno strumento </a:t>
            </a:r>
          </a:p>
          <a:p>
            <a:pPr>
              <a:lnSpc>
                <a:spcPct val="150000"/>
              </a:lnSpc>
            </a:pPr>
            <a:r>
              <a:rPr lang="it-IT" altLang="it-IT" sz="1800" b="1" i="0">
                <a:latin typeface="Arial" panose="020B0604020202020204" pitchFamily="34" charset="0"/>
                <a:cs typeface="Times New Roman" panose="02020603050405020304" pitchFamily="18" charset="0"/>
              </a:rPr>
              <a:t>di lavoro che coinvolge poche persone. </a:t>
            </a:r>
          </a:p>
          <a:p>
            <a:pPr>
              <a:lnSpc>
                <a:spcPct val="150000"/>
              </a:lnSpc>
            </a:pPr>
            <a:r>
              <a:rPr lang="it-IT" altLang="it-IT" sz="1800" b="1" i="0">
                <a:latin typeface="Arial" panose="020B0604020202020204" pitchFamily="34" charset="0"/>
                <a:cs typeface="Times New Roman" panose="02020603050405020304" pitchFamily="18" charset="0"/>
              </a:rPr>
              <a:t>A volte solo due. </a:t>
            </a:r>
          </a:p>
          <a:p>
            <a:pPr>
              <a:lnSpc>
                <a:spcPct val="150000"/>
              </a:lnSpc>
            </a:pPr>
            <a:r>
              <a:rPr lang="it-IT" altLang="it-IT" sz="1800" b="1" i="0">
                <a:latin typeface="Arial" panose="020B0604020202020204" pitchFamily="34" charset="0"/>
                <a:cs typeface="Times New Roman" panose="02020603050405020304" pitchFamily="18" charset="0"/>
              </a:rPr>
              <a:t>Il disegnatore e il letterista (colui che scrive </a:t>
            </a:r>
          </a:p>
          <a:p>
            <a:pPr>
              <a:lnSpc>
                <a:spcPct val="150000"/>
              </a:lnSpc>
            </a:pPr>
            <a:r>
              <a:rPr lang="it-IT" altLang="it-IT" sz="1800" b="1" i="0">
                <a:latin typeface="Arial" panose="020B0604020202020204" pitchFamily="34" charset="0"/>
                <a:cs typeface="Times New Roman" panose="02020603050405020304" pitchFamily="18" charset="0"/>
              </a:rPr>
              <a:t>materialmente i dialoghi nei balloon). </a:t>
            </a:r>
          </a:p>
          <a:p>
            <a:pPr>
              <a:lnSpc>
                <a:spcPct val="150000"/>
              </a:lnSpc>
            </a:pPr>
            <a:r>
              <a:rPr lang="it-IT" altLang="it-IT" sz="1800" b="1" i="0">
                <a:latin typeface="Arial" panose="020B0604020202020204" pitchFamily="34" charset="0"/>
                <a:cs typeface="Times New Roman" panose="02020603050405020304" pitchFamily="18" charset="0"/>
              </a:rPr>
              <a:t>Al massimo ci può essere il colorista e </a:t>
            </a:r>
          </a:p>
          <a:p>
            <a:pPr>
              <a:lnSpc>
                <a:spcPct val="150000"/>
              </a:lnSpc>
            </a:pPr>
            <a:r>
              <a:rPr lang="it-IT" altLang="it-IT" sz="1800" b="1" i="0">
                <a:latin typeface="Arial" panose="020B0604020202020204" pitchFamily="34" charset="0"/>
                <a:cs typeface="Times New Roman" panose="02020603050405020304" pitchFamily="18" charset="0"/>
              </a:rPr>
              <a:t>nel caso i disegnatori si ripartiscano </a:t>
            </a:r>
          </a:p>
          <a:p>
            <a:pPr>
              <a:lnSpc>
                <a:spcPct val="150000"/>
              </a:lnSpc>
            </a:pPr>
            <a:r>
              <a:rPr lang="it-IT" altLang="it-IT" sz="1800" b="1" i="0">
                <a:latin typeface="Arial" panose="020B0604020202020204" pitchFamily="34" charset="0"/>
                <a:cs typeface="Times New Roman" panose="02020603050405020304" pitchFamily="18" charset="0"/>
              </a:rPr>
              <a:t>il lavoro a matita e quello a china </a:t>
            </a:r>
          </a:p>
          <a:p>
            <a:pPr>
              <a:lnSpc>
                <a:spcPct val="150000"/>
              </a:lnSpc>
            </a:pPr>
            <a:r>
              <a:rPr lang="it-IT" altLang="it-IT" sz="1800" b="1" i="0">
                <a:latin typeface="Arial" panose="020B0604020202020204" pitchFamily="34" charset="0"/>
                <a:cs typeface="Times New Roman" panose="02020603050405020304" pitchFamily="18" charset="0"/>
              </a:rPr>
              <a:t>il numero dei professionisti sale a quattro. </a:t>
            </a:r>
          </a:p>
          <a:p>
            <a:pPr>
              <a:lnSpc>
                <a:spcPct val="150000"/>
              </a:lnSpc>
            </a:pPr>
            <a:r>
              <a:rPr lang="it-IT" altLang="it-IT" sz="1800" b="1" i="0">
                <a:latin typeface="Arial" panose="020B0604020202020204" pitchFamily="34" charset="0"/>
                <a:cs typeface="Times New Roman" panose="02020603050405020304" pitchFamily="18" charset="0"/>
              </a:rPr>
              <a:t>Quindi le indicazioni della location </a:t>
            </a:r>
          </a:p>
          <a:p>
            <a:pPr>
              <a:lnSpc>
                <a:spcPct val="150000"/>
              </a:lnSpc>
            </a:pPr>
            <a:r>
              <a:rPr lang="it-IT" altLang="it-IT" sz="1800" b="1" i="0">
                <a:latin typeface="Arial" panose="020B0604020202020204" pitchFamily="34" charset="0"/>
                <a:cs typeface="Times New Roman" panose="02020603050405020304" pitchFamily="18" charset="0"/>
              </a:rPr>
              <a:t>sono comprese nella regia, </a:t>
            </a:r>
          </a:p>
          <a:p>
            <a:pPr>
              <a:lnSpc>
                <a:spcPct val="150000"/>
              </a:lnSpc>
            </a:pPr>
            <a:r>
              <a:rPr lang="it-IT" altLang="it-IT" sz="1800" b="1" i="0">
                <a:latin typeface="Arial" panose="020B0604020202020204" pitchFamily="34" charset="0"/>
                <a:cs typeface="Times New Roman" panose="02020603050405020304" pitchFamily="18" charset="0"/>
              </a:rPr>
              <a:t>cioè nella parte che descrive l'azione. </a:t>
            </a:r>
            <a:endParaRPr lang="it-IT" altLang="it-IT" sz="1800" b="1" i="0">
              <a:latin typeface="Arial" panose="020B0604020202020204" pitchFamily="34" charset="0"/>
            </a:endParaRPr>
          </a:p>
        </p:txBody>
      </p:sp>
      <p:pic>
        <p:nvPicPr>
          <p:cNvPr id="70662" name="Picture 8" descr="dc2">
            <a:extLst>
              <a:ext uri="{FF2B5EF4-FFF2-40B4-BE49-F238E27FC236}">
                <a16:creationId xmlns:a16="http://schemas.microsoft.com/office/drawing/2014/main" id="{3C4F5C59-21DD-46C6-885E-B53A8A1BB96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4600" y="174625"/>
            <a:ext cx="2214563"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72706" name="Picture 2" descr="LOG_OD_01">
            <a:extLst>
              <a:ext uri="{FF2B5EF4-FFF2-40B4-BE49-F238E27FC236}">
                <a16:creationId xmlns:a16="http://schemas.microsoft.com/office/drawing/2014/main" id="{41A32E6F-2EA0-4ACA-A849-FE09583C5E12}"/>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60997402-EFFF-4D15-98C6-CF6A70F2BCFA}"/>
              </a:ext>
            </a:extLst>
          </p:cNvPr>
          <p:cNvSpPr>
            <a:spLocks noGrp="1" noChangeArrowheads="1"/>
          </p:cNvSpPr>
          <p:nvPr>
            <p:ph type="title"/>
          </p:nvPr>
        </p:nvSpPr>
        <p:spPr>
          <a:xfrm>
            <a:off x="1752600" y="304800"/>
            <a:ext cx="5181600" cy="609600"/>
          </a:xfrm>
        </p:spPr>
        <p:txBody>
          <a:bodyPr/>
          <a:lstStyle/>
          <a:p>
            <a:r>
              <a:rPr lang="it-IT" altLang="it-IT" sz="2000" b="1"/>
              <a:t>Fumetto …</a:t>
            </a:r>
          </a:p>
        </p:txBody>
      </p:sp>
      <p:sp>
        <p:nvSpPr>
          <p:cNvPr id="72708" name="Text Box 4">
            <a:extLst>
              <a:ext uri="{FF2B5EF4-FFF2-40B4-BE49-F238E27FC236}">
                <a16:creationId xmlns:a16="http://schemas.microsoft.com/office/drawing/2014/main" id="{E4E4AB50-7646-42B9-99F1-7D964289F176}"/>
              </a:ext>
            </a:extLst>
          </p:cNvPr>
          <p:cNvSpPr txBox="1">
            <a:spLocks noChangeArrowheads="1"/>
          </p:cNvSpPr>
          <p:nvPr/>
        </p:nvSpPr>
        <p:spPr bwMode="auto">
          <a:xfrm>
            <a:off x="228600" y="914400"/>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p:txBody>
      </p:sp>
      <p:sp>
        <p:nvSpPr>
          <p:cNvPr id="72709" name="Text Box 5">
            <a:extLst>
              <a:ext uri="{FF2B5EF4-FFF2-40B4-BE49-F238E27FC236}">
                <a16:creationId xmlns:a16="http://schemas.microsoft.com/office/drawing/2014/main" id="{67023427-B050-42EA-9CC2-41C0AEED092A}"/>
              </a:ext>
            </a:extLst>
          </p:cNvPr>
          <p:cNvSpPr txBox="1">
            <a:spLocks noChangeArrowheads="1"/>
          </p:cNvSpPr>
          <p:nvPr/>
        </p:nvSpPr>
        <p:spPr bwMode="auto">
          <a:xfrm>
            <a:off x="0" y="1143000"/>
            <a:ext cx="5137150"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230000"/>
              </a:lnSpc>
            </a:pPr>
            <a:r>
              <a:rPr lang="it-IT" altLang="it-IT" sz="1800" b="1" i="0">
                <a:latin typeface="Arial" panose="020B0604020202020204" pitchFamily="34" charset="0"/>
                <a:cs typeface="Times New Roman" panose="02020603050405020304" pitchFamily="18" charset="0"/>
              </a:rPr>
              <a:t>I dialoghi sono invece graficamente separati </a:t>
            </a:r>
          </a:p>
          <a:p>
            <a:pPr>
              <a:lnSpc>
                <a:spcPct val="230000"/>
              </a:lnSpc>
            </a:pPr>
            <a:r>
              <a:rPr lang="it-IT" altLang="it-IT" sz="1800" b="1" i="0">
                <a:latin typeface="Arial" panose="020B0604020202020204" pitchFamily="34" charset="0"/>
                <a:cs typeface="Times New Roman" panose="02020603050405020304" pitchFamily="18" charset="0"/>
              </a:rPr>
              <a:t>per agevolare il lavoro del letterista. </a:t>
            </a:r>
          </a:p>
          <a:p>
            <a:pPr>
              <a:lnSpc>
                <a:spcPct val="230000"/>
              </a:lnSpc>
            </a:pPr>
            <a:r>
              <a:rPr lang="it-IT" altLang="it-IT" sz="1800" b="1" i="0">
                <a:latin typeface="Arial" panose="020B0604020202020204" pitchFamily="34" charset="0"/>
                <a:cs typeface="Times New Roman" panose="02020603050405020304" pitchFamily="18" charset="0"/>
              </a:rPr>
              <a:t>Si descrive vignetta per vignetta </a:t>
            </a:r>
          </a:p>
          <a:p>
            <a:pPr>
              <a:lnSpc>
                <a:spcPct val="230000"/>
              </a:lnSpc>
            </a:pPr>
            <a:r>
              <a:rPr lang="it-IT" altLang="it-IT" sz="1800" b="1" i="0">
                <a:latin typeface="Arial" panose="020B0604020202020204" pitchFamily="34" charset="0"/>
                <a:cs typeface="Times New Roman" panose="02020603050405020304" pitchFamily="18" charset="0"/>
              </a:rPr>
              <a:t>e non tutta la scena come nel caso </a:t>
            </a:r>
          </a:p>
          <a:p>
            <a:pPr>
              <a:lnSpc>
                <a:spcPct val="230000"/>
              </a:lnSpc>
            </a:pPr>
            <a:r>
              <a:rPr lang="it-IT" altLang="it-IT" sz="1800" b="1" i="0">
                <a:latin typeface="Arial" panose="020B0604020202020204" pitchFamily="34" charset="0"/>
                <a:cs typeface="Times New Roman" panose="02020603050405020304" pitchFamily="18" charset="0"/>
              </a:rPr>
              <a:t>della sceneggiatura cinematografica. </a:t>
            </a:r>
          </a:p>
          <a:p>
            <a:pPr>
              <a:lnSpc>
                <a:spcPct val="230000"/>
              </a:lnSpc>
            </a:pPr>
            <a:r>
              <a:rPr lang="it-IT" altLang="it-IT" sz="1800" b="1" i="0">
                <a:latin typeface="Arial" panose="020B0604020202020204" pitchFamily="34" charset="0"/>
                <a:cs typeface="Times New Roman" panose="02020603050405020304" pitchFamily="18" charset="0"/>
              </a:rPr>
              <a:t>Questo almeno in Italia, perché invece, </a:t>
            </a:r>
          </a:p>
          <a:p>
            <a:pPr>
              <a:lnSpc>
                <a:spcPct val="230000"/>
              </a:lnSpc>
            </a:pPr>
            <a:r>
              <a:rPr lang="it-IT" altLang="it-IT" sz="1800" b="1" i="0">
                <a:latin typeface="Arial" panose="020B0604020202020204" pitchFamily="34" charset="0"/>
                <a:cs typeface="Times New Roman" panose="02020603050405020304" pitchFamily="18" charset="0"/>
              </a:rPr>
              <a:t>negli Stati Uniti, la sceneggiatura del fumetto </a:t>
            </a:r>
          </a:p>
          <a:p>
            <a:pPr>
              <a:lnSpc>
                <a:spcPct val="230000"/>
              </a:lnSpc>
            </a:pPr>
            <a:r>
              <a:rPr lang="it-IT" altLang="it-IT" sz="1800" b="1" i="0">
                <a:latin typeface="Arial" panose="020B0604020202020204" pitchFamily="34" charset="0"/>
                <a:cs typeface="Times New Roman" panose="02020603050405020304" pitchFamily="18" charset="0"/>
              </a:rPr>
              <a:t>è in questo molto simile a quella del film. </a:t>
            </a:r>
          </a:p>
        </p:txBody>
      </p:sp>
      <p:pic>
        <p:nvPicPr>
          <p:cNvPr id="72710" name="Picture 6" descr="papt">
            <a:extLst>
              <a:ext uri="{FF2B5EF4-FFF2-40B4-BE49-F238E27FC236}">
                <a16:creationId xmlns:a16="http://schemas.microsoft.com/office/drawing/2014/main" id="{35C7906F-773B-40C4-A4A5-B6F84F13148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2413" y="609600"/>
            <a:ext cx="381158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74754" name="Picture 2" descr="LOG_OD_01">
            <a:extLst>
              <a:ext uri="{FF2B5EF4-FFF2-40B4-BE49-F238E27FC236}">
                <a16:creationId xmlns:a16="http://schemas.microsoft.com/office/drawing/2014/main" id="{5037C392-5672-4DB2-B26F-662CDC281FA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a:extLst>
              <a:ext uri="{FF2B5EF4-FFF2-40B4-BE49-F238E27FC236}">
                <a16:creationId xmlns:a16="http://schemas.microsoft.com/office/drawing/2014/main" id="{C621EC46-45A1-46A0-9F9D-64A853B5214B}"/>
              </a:ext>
            </a:extLst>
          </p:cNvPr>
          <p:cNvSpPr>
            <a:spLocks noGrp="1" noChangeArrowheads="1"/>
          </p:cNvSpPr>
          <p:nvPr>
            <p:ph type="title"/>
          </p:nvPr>
        </p:nvSpPr>
        <p:spPr>
          <a:xfrm>
            <a:off x="2438400" y="304800"/>
            <a:ext cx="5181600" cy="609600"/>
          </a:xfrm>
        </p:spPr>
        <p:txBody>
          <a:bodyPr/>
          <a:lstStyle/>
          <a:p>
            <a:r>
              <a:rPr lang="it-IT" altLang="it-IT" sz="2000" b="1"/>
              <a:t>Fumetto …</a:t>
            </a:r>
          </a:p>
        </p:txBody>
      </p:sp>
      <p:sp>
        <p:nvSpPr>
          <p:cNvPr id="74756" name="Text Box 4">
            <a:extLst>
              <a:ext uri="{FF2B5EF4-FFF2-40B4-BE49-F238E27FC236}">
                <a16:creationId xmlns:a16="http://schemas.microsoft.com/office/drawing/2014/main" id="{08DD47B4-6BCB-49F2-AB63-60482007F1E6}"/>
              </a:ext>
            </a:extLst>
          </p:cNvPr>
          <p:cNvSpPr txBox="1">
            <a:spLocks noChangeArrowheads="1"/>
          </p:cNvSpPr>
          <p:nvPr/>
        </p:nvSpPr>
        <p:spPr bwMode="auto">
          <a:xfrm>
            <a:off x="228600" y="914400"/>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50000"/>
              </a:lnSpc>
            </a:pPr>
            <a:endParaRPr lang="it-IT" altLang="it-IT" sz="2000" b="1"/>
          </a:p>
        </p:txBody>
      </p:sp>
      <p:sp>
        <p:nvSpPr>
          <p:cNvPr id="74757" name="Text Box 6">
            <a:extLst>
              <a:ext uri="{FF2B5EF4-FFF2-40B4-BE49-F238E27FC236}">
                <a16:creationId xmlns:a16="http://schemas.microsoft.com/office/drawing/2014/main" id="{ADF7E3ED-E926-4B23-A81B-2E100FDD44C7}"/>
              </a:ext>
            </a:extLst>
          </p:cNvPr>
          <p:cNvSpPr txBox="1">
            <a:spLocks noChangeArrowheads="1"/>
          </p:cNvSpPr>
          <p:nvPr/>
        </p:nvSpPr>
        <p:spPr bwMode="auto">
          <a:xfrm>
            <a:off x="152400" y="1295400"/>
            <a:ext cx="578485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220000"/>
              </a:lnSpc>
            </a:pPr>
            <a:r>
              <a:rPr lang="it-IT" altLang="it-IT" sz="1800" b="1" i="0">
                <a:latin typeface="Arial" panose="020B0604020202020204" pitchFamily="34" charset="0"/>
                <a:cs typeface="Times New Roman" panose="02020603050405020304" pitchFamily="18" charset="0"/>
              </a:rPr>
              <a:t>Si forniscono poi al disegnatore tutte le indicazioni </a:t>
            </a:r>
          </a:p>
          <a:p>
            <a:pPr>
              <a:lnSpc>
                <a:spcPct val="220000"/>
              </a:lnSpc>
            </a:pPr>
            <a:r>
              <a:rPr lang="it-IT" altLang="it-IT" sz="1800" b="1" i="0">
                <a:latin typeface="Arial" panose="020B0604020202020204" pitchFamily="34" charset="0"/>
                <a:cs typeface="Times New Roman" panose="02020603050405020304" pitchFamily="18" charset="0"/>
              </a:rPr>
              <a:t>riguardanti l'inquadratura e anche quelle </a:t>
            </a:r>
          </a:p>
          <a:p>
            <a:pPr>
              <a:lnSpc>
                <a:spcPct val="220000"/>
              </a:lnSpc>
            </a:pPr>
            <a:r>
              <a:rPr lang="it-IT" altLang="it-IT" sz="1800" b="1" i="0">
                <a:latin typeface="Arial" panose="020B0604020202020204" pitchFamily="34" charset="0"/>
                <a:cs typeface="Times New Roman" panose="02020603050405020304" pitchFamily="18" charset="0"/>
              </a:rPr>
              <a:t>che concernono gli ipotetici movimenti della MDP. </a:t>
            </a:r>
          </a:p>
          <a:p>
            <a:pPr>
              <a:lnSpc>
                <a:spcPct val="220000"/>
              </a:lnSpc>
            </a:pPr>
            <a:r>
              <a:rPr lang="it-IT" altLang="it-IT" sz="1800" b="1" i="0">
                <a:latin typeface="Arial" panose="020B0604020202020204" pitchFamily="34" charset="0"/>
                <a:cs typeface="Times New Roman" panose="02020603050405020304" pitchFamily="18" charset="0"/>
              </a:rPr>
              <a:t>Ai dialoghi non si aggiungono indicazioni </a:t>
            </a:r>
          </a:p>
          <a:p>
            <a:pPr>
              <a:lnSpc>
                <a:spcPct val="220000"/>
              </a:lnSpc>
            </a:pPr>
            <a:r>
              <a:rPr lang="it-IT" altLang="it-IT" sz="1800" b="1" i="0">
                <a:latin typeface="Arial" panose="020B0604020202020204" pitchFamily="34" charset="0"/>
                <a:cs typeface="Times New Roman" panose="02020603050405020304" pitchFamily="18" charset="0"/>
              </a:rPr>
              <a:t>di recitazione ma, al massimo, un "grida" o </a:t>
            </a:r>
          </a:p>
          <a:p>
            <a:pPr>
              <a:lnSpc>
                <a:spcPct val="220000"/>
              </a:lnSpc>
            </a:pPr>
            <a:r>
              <a:rPr lang="it-IT" altLang="it-IT" sz="1800" b="1" i="0">
                <a:latin typeface="Arial" panose="020B0604020202020204" pitchFamily="34" charset="0"/>
                <a:cs typeface="Times New Roman" panose="02020603050405020304" pitchFamily="18" charset="0"/>
              </a:rPr>
              <a:t>un "sottovoce' per fare in modo che </a:t>
            </a:r>
          </a:p>
          <a:p>
            <a:pPr>
              <a:lnSpc>
                <a:spcPct val="220000"/>
              </a:lnSpc>
            </a:pPr>
            <a:r>
              <a:rPr lang="it-IT" altLang="it-IT" sz="1800" b="1" i="0">
                <a:latin typeface="Arial" panose="020B0604020202020204" pitchFamily="34" charset="0"/>
                <a:cs typeface="Times New Roman" panose="02020603050405020304" pitchFamily="18" charset="0"/>
              </a:rPr>
              <a:t>il disegnatore realizzi un balloon adeguato.</a:t>
            </a:r>
          </a:p>
          <a:p>
            <a:endParaRPr lang="it-IT" altLang="it-IT" sz="1800" b="1" i="0">
              <a:latin typeface="Arial" panose="020B0604020202020204" pitchFamily="34" charset="0"/>
            </a:endParaRPr>
          </a:p>
        </p:txBody>
      </p:sp>
      <p:pic>
        <p:nvPicPr>
          <p:cNvPr id="74758" name="Picture 7" descr="bb1">
            <a:extLst>
              <a:ext uri="{FF2B5EF4-FFF2-40B4-BE49-F238E27FC236}">
                <a16:creationId xmlns:a16="http://schemas.microsoft.com/office/drawing/2014/main" id="{0FDD1258-135E-41EB-B0EA-EB32B88926A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0263" y="1295400"/>
            <a:ext cx="29400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76802" name="Picture 2" descr="LOG_OD_01">
            <a:extLst>
              <a:ext uri="{FF2B5EF4-FFF2-40B4-BE49-F238E27FC236}">
                <a16:creationId xmlns:a16="http://schemas.microsoft.com/office/drawing/2014/main" id="{D9D51077-FF4B-4B90-BF2A-2DC48E0CE42A}"/>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a16="http://schemas.microsoft.com/office/drawing/2014/main" id="{84701968-3000-40BF-9A6C-82E0C60B025A}"/>
              </a:ext>
            </a:extLst>
          </p:cNvPr>
          <p:cNvSpPr>
            <a:spLocks noGrp="1" noChangeArrowheads="1"/>
          </p:cNvSpPr>
          <p:nvPr>
            <p:ph type="title"/>
          </p:nvPr>
        </p:nvSpPr>
        <p:spPr>
          <a:xfrm>
            <a:off x="2667000" y="381000"/>
            <a:ext cx="5791200" cy="533400"/>
          </a:xfrm>
        </p:spPr>
        <p:txBody>
          <a:bodyPr/>
          <a:lstStyle/>
          <a:p>
            <a:r>
              <a:rPr lang="it-IT" altLang="it-IT" sz="1800" b="1"/>
              <a:t>Fumetti – le inquadrature panoramiche</a:t>
            </a:r>
            <a:br>
              <a:rPr lang="it-IT" altLang="it-IT" sz="1800" b="1"/>
            </a:br>
            <a:r>
              <a:rPr lang="it-IT" altLang="it-IT" sz="1800" b="1"/>
              <a:t>campo lungo / lunghissimo</a:t>
            </a:r>
          </a:p>
        </p:txBody>
      </p:sp>
      <p:pic>
        <p:nvPicPr>
          <p:cNvPr id="76804" name="Picture 7" descr="blek">
            <a:extLst>
              <a:ext uri="{FF2B5EF4-FFF2-40B4-BE49-F238E27FC236}">
                <a16:creationId xmlns:a16="http://schemas.microsoft.com/office/drawing/2014/main" id="{2084AE84-5E23-4449-AEFB-AEA68D6CCB8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600" y="955675"/>
            <a:ext cx="7162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9">
            <a:extLst>
              <a:ext uri="{FF2B5EF4-FFF2-40B4-BE49-F238E27FC236}">
                <a16:creationId xmlns:a16="http://schemas.microsoft.com/office/drawing/2014/main" id="{F9E1447C-EEBC-4F2E-97F3-44CAA4EDB2B7}"/>
              </a:ext>
            </a:extLst>
          </p:cNvPr>
          <p:cNvSpPr txBox="1">
            <a:spLocks noChangeArrowheads="1"/>
          </p:cNvSpPr>
          <p:nvPr/>
        </p:nvSpPr>
        <p:spPr bwMode="auto">
          <a:xfrm>
            <a:off x="3200400" y="6145213"/>
            <a:ext cx="240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a:t>Vedi note del relatore</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DADADA"/>
        </a:solidFill>
        <a:effectLst/>
      </p:bgPr>
    </p:bg>
    <p:spTree>
      <p:nvGrpSpPr>
        <p:cNvPr id="1" name=""/>
        <p:cNvGrpSpPr/>
        <p:nvPr/>
      </p:nvGrpSpPr>
      <p:grpSpPr>
        <a:xfrm>
          <a:off x="0" y="0"/>
          <a:ext cx="0" cy="0"/>
          <a:chOff x="0" y="0"/>
          <a:chExt cx="0" cy="0"/>
        </a:xfrm>
      </p:grpSpPr>
      <p:pic>
        <p:nvPicPr>
          <p:cNvPr id="94213" name="Picture 5" descr="genova1">
            <a:extLst>
              <a:ext uri="{FF2B5EF4-FFF2-40B4-BE49-F238E27FC236}">
                <a16:creationId xmlns:a16="http://schemas.microsoft.com/office/drawing/2014/main" id="{F9ED8B34-A2C3-4440-88E0-4E8638A95D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3613" y="-26988"/>
            <a:ext cx="7216775"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2" descr="LOG_OD_01">
            <a:extLst>
              <a:ext uri="{FF2B5EF4-FFF2-40B4-BE49-F238E27FC236}">
                <a16:creationId xmlns:a16="http://schemas.microsoft.com/office/drawing/2014/main" id="{F0E0F50B-CAB0-4BD4-A06A-FDE1848EB2A8}"/>
              </a:ext>
            </a:extLst>
          </p:cNvPr>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52400" y="152400"/>
            <a:ext cx="685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3">
            <a:extLst>
              <a:ext uri="{FF2B5EF4-FFF2-40B4-BE49-F238E27FC236}">
                <a16:creationId xmlns:a16="http://schemas.microsoft.com/office/drawing/2014/main" id="{F929EDF7-AE9C-4FD4-8F46-4FE0A21EE501}"/>
              </a:ext>
            </a:extLst>
          </p:cNvPr>
          <p:cNvSpPr>
            <a:spLocks noGrp="1" noChangeArrowheads="1"/>
          </p:cNvSpPr>
          <p:nvPr>
            <p:ph type="title"/>
          </p:nvPr>
        </p:nvSpPr>
        <p:spPr>
          <a:xfrm>
            <a:off x="6477000" y="0"/>
            <a:ext cx="2667000" cy="457200"/>
          </a:xfrm>
        </p:spPr>
        <p:txBody>
          <a:bodyPr/>
          <a:lstStyle/>
          <a:p>
            <a:r>
              <a:rPr lang="it-IT" altLang="it-IT" sz="1600"/>
              <a:t>                                          </a:t>
            </a:r>
            <a:r>
              <a:rPr lang="it-IT" altLang="it-IT" sz="1400" b="1"/>
              <a:t>Fumetti – le panoramiche</a:t>
            </a:r>
          </a:p>
        </p:txBody>
      </p:sp>
      <p:sp>
        <p:nvSpPr>
          <p:cNvPr id="78853" name="Text Box 6">
            <a:extLst>
              <a:ext uri="{FF2B5EF4-FFF2-40B4-BE49-F238E27FC236}">
                <a16:creationId xmlns:a16="http://schemas.microsoft.com/office/drawing/2014/main" id="{6A850E26-EC93-4CDC-9C1C-FE3ED8CB0DFC}"/>
              </a:ext>
            </a:extLst>
          </p:cNvPr>
          <p:cNvSpPr txBox="1">
            <a:spLocks noChangeArrowheads="1"/>
          </p:cNvSpPr>
          <p:nvPr/>
        </p:nvSpPr>
        <p:spPr bwMode="auto">
          <a:xfrm rot="-1102832">
            <a:off x="6985000" y="1336675"/>
            <a:ext cx="20478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200" b="1" i="0">
                <a:solidFill>
                  <a:schemeClr val="hlink"/>
                </a:solidFill>
                <a:latin typeface="Arial" panose="020B0604020202020204" pitchFamily="34" charset="0"/>
              </a:rPr>
              <a:t>LA STORIA DI</a:t>
            </a:r>
          </a:p>
          <a:p>
            <a:r>
              <a:rPr lang="it-IT" altLang="it-IT" sz="2200" b="1" i="0">
                <a:solidFill>
                  <a:schemeClr val="hlink"/>
                </a:solidFill>
                <a:latin typeface="Arial" panose="020B0604020202020204" pitchFamily="34" charset="0"/>
              </a:rPr>
              <a:t>    GENOVA </a:t>
            </a:r>
          </a:p>
          <a:p>
            <a:r>
              <a:rPr lang="it-IT" altLang="it-IT" sz="2200" b="1" i="0">
                <a:solidFill>
                  <a:schemeClr val="hlink"/>
                </a:solidFill>
                <a:latin typeface="Arial" panose="020B0604020202020204" pitchFamily="34" charset="0"/>
              </a:rPr>
              <a:t>    a  fumetti</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4213"/>
                                        </p:tgtEl>
                                        <p:attrNameLst>
                                          <p:attrName>style.visibility</p:attrName>
                                        </p:attrNameLst>
                                      </p:cBhvr>
                                      <p:to>
                                        <p:strVal val="visible"/>
                                      </p:to>
                                    </p:set>
                                    <p:animEffect transition="in" filter="dissolve">
                                      <p:cBhvr>
                                        <p:cTn id="13"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DADADA"/>
        </a:solidFill>
        <a:effectLst/>
      </p:bgPr>
    </p:bg>
    <p:spTree>
      <p:nvGrpSpPr>
        <p:cNvPr id="1" name=""/>
        <p:cNvGrpSpPr/>
        <p:nvPr/>
      </p:nvGrpSpPr>
      <p:grpSpPr>
        <a:xfrm>
          <a:off x="0" y="0"/>
          <a:ext cx="0" cy="0"/>
          <a:chOff x="0" y="0"/>
          <a:chExt cx="0" cy="0"/>
        </a:xfrm>
      </p:grpSpPr>
      <p:pic>
        <p:nvPicPr>
          <p:cNvPr id="80898" name="Picture 3" descr="LOG_OD_01">
            <a:extLst>
              <a:ext uri="{FF2B5EF4-FFF2-40B4-BE49-F238E27FC236}">
                <a16:creationId xmlns:a16="http://schemas.microsoft.com/office/drawing/2014/main" id="{8D73BEAD-72CB-40B8-B351-6F0519825E43}"/>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52400" y="152400"/>
            <a:ext cx="6858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5" descr="genova2">
            <a:extLst>
              <a:ext uri="{FF2B5EF4-FFF2-40B4-BE49-F238E27FC236}">
                <a16:creationId xmlns:a16="http://schemas.microsoft.com/office/drawing/2014/main" id="{7008E0FE-02EA-4AE0-BB8C-7C04B4CDAC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7100" y="-142875"/>
            <a:ext cx="72898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4">
            <a:extLst>
              <a:ext uri="{FF2B5EF4-FFF2-40B4-BE49-F238E27FC236}">
                <a16:creationId xmlns:a16="http://schemas.microsoft.com/office/drawing/2014/main" id="{B1874E00-3EED-412B-802B-EA690215C467}"/>
              </a:ext>
            </a:extLst>
          </p:cNvPr>
          <p:cNvSpPr>
            <a:spLocks noGrp="1" noChangeArrowheads="1"/>
          </p:cNvSpPr>
          <p:nvPr>
            <p:ph type="title"/>
          </p:nvPr>
        </p:nvSpPr>
        <p:spPr>
          <a:xfrm>
            <a:off x="6477000" y="609600"/>
            <a:ext cx="2667000" cy="457200"/>
          </a:xfrm>
        </p:spPr>
        <p:txBody>
          <a:bodyPr/>
          <a:lstStyle/>
          <a:p>
            <a:r>
              <a:rPr lang="it-IT" altLang="it-IT" sz="1600"/>
              <a:t>                                          </a:t>
            </a:r>
            <a:r>
              <a:rPr lang="it-IT" altLang="it-IT" sz="1400" b="1"/>
              <a:t>Fumetti – le panoramiche</a:t>
            </a:r>
          </a:p>
        </p:txBody>
      </p:sp>
      <p:sp>
        <p:nvSpPr>
          <p:cNvPr id="80901" name="Text Box 6">
            <a:extLst>
              <a:ext uri="{FF2B5EF4-FFF2-40B4-BE49-F238E27FC236}">
                <a16:creationId xmlns:a16="http://schemas.microsoft.com/office/drawing/2014/main" id="{6016C710-ACC8-49A8-ACA8-1E10D86DE31C}"/>
              </a:ext>
            </a:extLst>
          </p:cNvPr>
          <p:cNvSpPr txBox="1">
            <a:spLocks noChangeArrowheads="1"/>
          </p:cNvSpPr>
          <p:nvPr/>
        </p:nvSpPr>
        <p:spPr bwMode="auto">
          <a:xfrm rot="-1102832">
            <a:off x="3352800" y="304800"/>
            <a:ext cx="20478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200" b="1" i="0">
                <a:solidFill>
                  <a:schemeClr val="hlink"/>
                </a:solidFill>
                <a:latin typeface="Arial" panose="020B0604020202020204" pitchFamily="34" charset="0"/>
              </a:rPr>
              <a:t>LA STORIA DI</a:t>
            </a:r>
          </a:p>
          <a:p>
            <a:r>
              <a:rPr lang="it-IT" altLang="it-IT" sz="2200" b="1" i="0">
                <a:solidFill>
                  <a:schemeClr val="hlink"/>
                </a:solidFill>
                <a:latin typeface="Arial" panose="020B0604020202020204" pitchFamily="34" charset="0"/>
              </a:rPr>
              <a:t>    GENOVA </a:t>
            </a:r>
          </a:p>
          <a:p>
            <a:r>
              <a:rPr lang="it-IT" altLang="it-IT" sz="2200" b="1" i="0">
                <a:solidFill>
                  <a:schemeClr val="hlink"/>
                </a:solidFill>
                <a:latin typeface="Arial" panose="020B0604020202020204" pitchFamily="34" charset="0"/>
              </a:rPr>
              <a:t>    a  fumetti</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ssolve">
                                      <p:cBhvr>
                                        <p:cTn id="7"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9218" name="Picture 2" descr="LOG_OD_01">
            <a:extLst>
              <a:ext uri="{FF2B5EF4-FFF2-40B4-BE49-F238E27FC236}">
                <a16:creationId xmlns:a16="http://schemas.microsoft.com/office/drawing/2014/main" id="{07E78AF3-17AF-4D7F-8B16-4E3F1A6C0D76}"/>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33400" y="228600"/>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3697D34B-C3C0-401D-BB8A-59B574216AAE}"/>
              </a:ext>
            </a:extLst>
          </p:cNvPr>
          <p:cNvSpPr>
            <a:spLocks noGrp="1" noChangeArrowheads="1"/>
          </p:cNvSpPr>
          <p:nvPr>
            <p:ph type="title"/>
          </p:nvPr>
        </p:nvSpPr>
        <p:spPr>
          <a:xfrm>
            <a:off x="2362200" y="228600"/>
            <a:ext cx="5181600" cy="609600"/>
          </a:xfrm>
        </p:spPr>
        <p:txBody>
          <a:bodyPr/>
          <a:lstStyle/>
          <a:p>
            <a:r>
              <a:rPr lang="it-IT" altLang="it-IT" sz="2400"/>
              <a:t>Il Fumetto può definirsi ….</a:t>
            </a:r>
          </a:p>
        </p:txBody>
      </p:sp>
      <p:sp>
        <p:nvSpPr>
          <p:cNvPr id="9220" name="Text Box 4">
            <a:extLst>
              <a:ext uri="{FF2B5EF4-FFF2-40B4-BE49-F238E27FC236}">
                <a16:creationId xmlns:a16="http://schemas.microsoft.com/office/drawing/2014/main" id="{7703D36C-12F9-483D-AE76-CC87C47D4DCD}"/>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p>
        </p:txBody>
      </p:sp>
      <p:sp>
        <p:nvSpPr>
          <p:cNvPr id="160773" name="Text Box 5">
            <a:extLst>
              <a:ext uri="{FF2B5EF4-FFF2-40B4-BE49-F238E27FC236}">
                <a16:creationId xmlns:a16="http://schemas.microsoft.com/office/drawing/2014/main" id="{535C68F1-F2C9-4274-8E57-EDAD21021244}"/>
              </a:ext>
            </a:extLst>
          </p:cNvPr>
          <p:cNvSpPr txBox="1">
            <a:spLocks noChangeArrowheads="1"/>
          </p:cNvSpPr>
          <p:nvPr/>
        </p:nvSpPr>
        <p:spPr bwMode="auto">
          <a:xfrm>
            <a:off x="5105400" y="1828800"/>
            <a:ext cx="36576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260000"/>
              </a:lnSpc>
            </a:pPr>
            <a:r>
              <a:rPr lang="it-IT" altLang="it-IT" sz="2000" b="1">
                <a:latin typeface="Balloon Bd BT" pitchFamily="66" charset="0"/>
              </a:rPr>
              <a:t>il fumetto  può  definirsi  . . .</a:t>
            </a:r>
          </a:p>
          <a:p>
            <a:pPr>
              <a:lnSpc>
                <a:spcPct val="260000"/>
              </a:lnSpc>
            </a:pPr>
            <a:r>
              <a:rPr lang="it-IT" altLang="it-IT" sz="2000" b="1">
                <a:latin typeface="Balloon Bd BT" pitchFamily="66" charset="0"/>
              </a:rPr>
              <a:t>Un  racconto  visivo  attraverso  </a:t>
            </a:r>
          </a:p>
          <a:p>
            <a:pPr>
              <a:lnSpc>
                <a:spcPct val="260000"/>
              </a:lnSpc>
            </a:pPr>
            <a:r>
              <a:rPr lang="it-IT" altLang="it-IT" sz="2000" b="1">
                <a:latin typeface="Balloon Bd BT" pitchFamily="66" charset="0"/>
              </a:rPr>
              <a:t>          l’ 	uso  di  immagini  </a:t>
            </a:r>
          </a:p>
          <a:p>
            <a:pPr>
              <a:lnSpc>
                <a:spcPct val="260000"/>
              </a:lnSpc>
            </a:pPr>
            <a:r>
              <a:rPr lang="it-IT" altLang="it-IT" sz="2000" b="1">
                <a:latin typeface="Balloon Bd BT" pitchFamily="66" charset="0"/>
              </a:rPr>
              <a:t>poste  in  sequenza</a:t>
            </a:r>
          </a:p>
          <a:p>
            <a:endParaRPr lang="it-IT" altLang="it-IT" sz="2000" b="1">
              <a:latin typeface="Balloon Bd BT" pitchFamily="66" charset="0"/>
            </a:endParaRPr>
          </a:p>
        </p:txBody>
      </p:sp>
      <p:pic>
        <p:nvPicPr>
          <p:cNvPr id="160774" name="Picture 6" descr="personaggio">
            <a:extLst>
              <a:ext uri="{FF2B5EF4-FFF2-40B4-BE49-F238E27FC236}">
                <a16:creationId xmlns:a16="http://schemas.microsoft.com/office/drawing/2014/main" id="{CA1FFFEA-2127-4658-835C-98513524F0C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600" y="1066800"/>
            <a:ext cx="17351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5" name="Picture 7" descr="Copia di Copia di tex_g01_a">
            <a:extLst>
              <a:ext uri="{FF2B5EF4-FFF2-40B4-BE49-F238E27FC236}">
                <a16:creationId xmlns:a16="http://schemas.microsoft.com/office/drawing/2014/main" id="{28BD2B91-2BA5-430D-AE66-CE7A592A68D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8200" y="838200"/>
            <a:ext cx="21574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6" name="Picture 8" descr="Copia di tex_g01_b">
            <a:extLst>
              <a:ext uri="{FF2B5EF4-FFF2-40B4-BE49-F238E27FC236}">
                <a16:creationId xmlns:a16="http://schemas.microsoft.com/office/drawing/2014/main" id="{1680C372-1E15-4039-B46F-27EEB7A5A08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95600" y="838200"/>
            <a:ext cx="157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advTm="7712">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73">
                                            <p:txEl>
                                              <p:pRg st="0" end="0"/>
                                            </p:txEl>
                                          </p:spTgt>
                                        </p:tgtEl>
                                        <p:attrNameLst>
                                          <p:attrName>style.visibility</p:attrName>
                                        </p:attrNameLst>
                                      </p:cBhvr>
                                      <p:to>
                                        <p:strVal val="visible"/>
                                      </p:to>
                                    </p:set>
                                    <p:animEffect transition="in" filter="dissolve">
                                      <p:cBhvr>
                                        <p:cTn id="7" dur="500"/>
                                        <p:tgtEl>
                                          <p:spTgt spid="1607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73">
                                            <p:txEl>
                                              <p:pRg st="1" end="1"/>
                                            </p:txEl>
                                          </p:spTgt>
                                        </p:tgtEl>
                                        <p:attrNameLst>
                                          <p:attrName>style.visibility</p:attrName>
                                        </p:attrNameLst>
                                      </p:cBhvr>
                                      <p:to>
                                        <p:strVal val="visible"/>
                                      </p:to>
                                    </p:set>
                                    <p:animEffect transition="in" filter="dissolve">
                                      <p:cBhvr>
                                        <p:cTn id="12" dur="500"/>
                                        <p:tgtEl>
                                          <p:spTgt spid="1607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0773">
                                            <p:txEl>
                                              <p:pRg st="2" end="2"/>
                                            </p:txEl>
                                          </p:spTgt>
                                        </p:tgtEl>
                                        <p:attrNameLst>
                                          <p:attrName>style.visibility</p:attrName>
                                        </p:attrNameLst>
                                      </p:cBhvr>
                                      <p:to>
                                        <p:strVal val="visible"/>
                                      </p:to>
                                    </p:set>
                                    <p:animEffect transition="in" filter="dissolve">
                                      <p:cBhvr>
                                        <p:cTn id="17" dur="500"/>
                                        <p:tgtEl>
                                          <p:spTgt spid="1607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0773">
                                            <p:txEl>
                                              <p:pRg st="3" end="3"/>
                                            </p:txEl>
                                          </p:spTgt>
                                        </p:tgtEl>
                                        <p:attrNameLst>
                                          <p:attrName>style.visibility</p:attrName>
                                        </p:attrNameLst>
                                      </p:cBhvr>
                                      <p:to>
                                        <p:strVal val="visible"/>
                                      </p:to>
                                    </p:set>
                                    <p:animEffect transition="in" filter="dissolve">
                                      <p:cBhvr>
                                        <p:cTn id="22" dur="500"/>
                                        <p:tgtEl>
                                          <p:spTgt spid="16077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60774"/>
                                        </p:tgtEl>
                                        <p:attrNameLst>
                                          <p:attrName>style.visibility</p:attrName>
                                        </p:attrNameLst>
                                      </p:cBhvr>
                                      <p:to>
                                        <p:strVal val="visible"/>
                                      </p:to>
                                    </p:set>
                                    <p:anim calcmode="lin" valueType="num">
                                      <p:cBhvr additive="base">
                                        <p:cTn id="27" dur="500" fill="hold"/>
                                        <p:tgtEl>
                                          <p:spTgt spid="160774"/>
                                        </p:tgtEl>
                                        <p:attrNameLst>
                                          <p:attrName>ppt_x</p:attrName>
                                        </p:attrNameLst>
                                      </p:cBhvr>
                                      <p:tavLst>
                                        <p:tav tm="0">
                                          <p:val>
                                            <p:strVal val="0-#ppt_w/2"/>
                                          </p:val>
                                        </p:tav>
                                        <p:tav tm="100000">
                                          <p:val>
                                            <p:strVal val="#ppt_x"/>
                                          </p:val>
                                        </p:tav>
                                      </p:tavLst>
                                    </p:anim>
                                    <p:anim calcmode="lin" valueType="num">
                                      <p:cBhvr additive="base">
                                        <p:cTn id="28" dur="500" fill="hold"/>
                                        <p:tgtEl>
                                          <p:spTgt spid="16077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60775"/>
                                        </p:tgtEl>
                                        <p:attrNameLst>
                                          <p:attrName>style.visibility</p:attrName>
                                        </p:attrNameLst>
                                      </p:cBhvr>
                                      <p:to>
                                        <p:strVal val="visible"/>
                                      </p:to>
                                    </p:set>
                                    <p:animEffect transition="in" filter="dissolve">
                                      <p:cBhvr>
                                        <p:cTn id="33" dur="500"/>
                                        <p:tgtEl>
                                          <p:spTgt spid="1607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160776"/>
                                        </p:tgtEl>
                                        <p:attrNameLst>
                                          <p:attrName>style.visibility</p:attrName>
                                        </p:attrNameLst>
                                      </p:cBhvr>
                                      <p:to>
                                        <p:strVal val="visible"/>
                                      </p:to>
                                    </p:set>
                                    <p:anim calcmode="lin" valueType="num">
                                      <p:cBhvr>
                                        <p:cTn id="38" dur="500" fill="hold"/>
                                        <p:tgtEl>
                                          <p:spTgt spid="160776"/>
                                        </p:tgtEl>
                                        <p:attrNameLst>
                                          <p:attrName>ppt_x</p:attrName>
                                        </p:attrNameLst>
                                      </p:cBhvr>
                                      <p:tavLst>
                                        <p:tav tm="0">
                                          <p:val>
                                            <p:strVal val="#ppt_x-#ppt_w/2"/>
                                          </p:val>
                                        </p:tav>
                                        <p:tav tm="100000">
                                          <p:val>
                                            <p:strVal val="#ppt_x"/>
                                          </p:val>
                                        </p:tav>
                                      </p:tavLst>
                                    </p:anim>
                                    <p:anim calcmode="lin" valueType="num">
                                      <p:cBhvr>
                                        <p:cTn id="39" dur="500" fill="hold"/>
                                        <p:tgtEl>
                                          <p:spTgt spid="160776"/>
                                        </p:tgtEl>
                                        <p:attrNameLst>
                                          <p:attrName>ppt_y</p:attrName>
                                        </p:attrNameLst>
                                      </p:cBhvr>
                                      <p:tavLst>
                                        <p:tav tm="0">
                                          <p:val>
                                            <p:strVal val="#ppt_y"/>
                                          </p:val>
                                        </p:tav>
                                        <p:tav tm="100000">
                                          <p:val>
                                            <p:strVal val="#ppt_y"/>
                                          </p:val>
                                        </p:tav>
                                      </p:tavLst>
                                    </p:anim>
                                    <p:anim calcmode="lin" valueType="num">
                                      <p:cBhvr>
                                        <p:cTn id="40" dur="500" fill="hold"/>
                                        <p:tgtEl>
                                          <p:spTgt spid="160776"/>
                                        </p:tgtEl>
                                        <p:attrNameLst>
                                          <p:attrName>ppt_w</p:attrName>
                                        </p:attrNameLst>
                                      </p:cBhvr>
                                      <p:tavLst>
                                        <p:tav tm="0">
                                          <p:val>
                                            <p:fltVal val="0"/>
                                          </p:val>
                                        </p:tav>
                                        <p:tav tm="100000">
                                          <p:val>
                                            <p:strVal val="#ppt_w"/>
                                          </p:val>
                                        </p:tav>
                                      </p:tavLst>
                                    </p:anim>
                                    <p:anim calcmode="lin" valueType="num">
                                      <p:cBhvr>
                                        <p:cTn id="41" dur="500" fill="hold"/>
                                        <p:tgtEl>
                                          <p:spTgt spid="1607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82946" name="Picture 2" descr="LOG_OD_01">
            <a:extLst>
              <a:ext uri="{FF2B5EF4-FFF2-40B4-BE49-F238E27FC236}">
                <a16:creationId xmlns:a16="http://schemas.microsoft.com/office/drawing/2014/main" id="{987DCF90-2EDE-4C21-B787-56D38515D704}"/>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4" descr="capitan miki">
            <a:extLst>
              <a:ext uri="{FF2B5EF4-FFF2-40B4-BE49-F238E27FC236}">
                <a16:creationId xmlns:a16="http://schemas.microsoft.com/office/drawing/2014/main" id="{84DEB182-BBCA-48F5-90A4-E137351E79C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1371600"/>
            <a:ext cx="8610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5">
            <a:extLst>
              <a:ext uri="{FF2B5EF4-FFF2-40B4-BE49-F238E27FC236}">
                <a16:creationId xmlns:a16="http://schemas.microsoft.com/office/drawing/2014/main" id="{71F39F23-8583-477D-B9F3-6E223DEC0D52}"/>
              </a:ext>
            </a:extLst>
          </p:cNvPr>
          <p:cNvSpPr>
            <a:spLocks noGrp="1" noChangeArrowheads="1"/>
          </p:cNvSpPr>
          <p:nvPr>
            <p:ph type="title"/>
          </p:nvPr>
        </p:nvSpPr>
        <p:spPr>
          <a:xfrm>
            <a:off x="3048000" y="304800"/>
            <a:ext cx="5181600" cy="609600"/>
          </a:xfrm>
          <a:noFill/>
        </p:spPr>
        <p:txBody>
          <a:bodyPr/>
          <a:lstStyle/>
          <a:p>
            <a:r>
              <a:rPr lang="it-IT" altLang="it-IT" sz="1800" b="1"/>
              <a:t>Fumetti – le copertine delle prime ‘strisce’</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84994" name="Picture 2" descr="LOG_OD_01">
            <a:extLst>
              <a:ext uri="{FF2B5EF4-FFF2-40B4-BE49-F238E27FC236}">
                <a16:creationId xmlns:a16="http://schemas.microsoft.com/office/drawing/2014/main" id="{B73FB9EF-8E47-4908-A448-213647D98D3B}"/>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9600" y="347663"/>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5" descr="panoram2">
            <a:extLst>
              <a:ext uri="{FF2B5EF4-FFF2-40B4-BE49-F238E27FC236}">
                <a16:creationId xmlns:a16="http://schemas.microsoft.com/office/drawing/2014/main" id="{6949DBE5-5DEC-4515-AE0A-CA5C3E313E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219200"/>
            <a:ext cx="91440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6">
            <a:extLst>
              <a:ext uri="{FF2B5EF4-FFF2-40B4-BE49-F238E27FC236}">
                <a16:creationId xmlns:a16="http://schemas.microsoft.com/office/drawing/2014/main" id="{64EE7698-32E7-45E1-BEB9-F53FD3946178}"/>
              </a:ext>
            </a:extLst>
          </p:cNvPr>
          <p:cNvSpPr>
            <a:spLocks noGrp="1" noChangeArrowheads="1"/>
          </p:cNvSpPr>
          <p:nvPr>
            <p:ph type="title"/>
          </p:nvPr>
        </p:nvSpPr>
        <p:spPr>
          <a:xfrm>
            <a:off x="2971800" y="304800"/>
            <a:ext cx="5181600" cy="609600"/>
          </a:xfrm>
          <a:noFill/>
        </p:spPr>
        <p:txBody>
          <a:bodyPr/>
          <a:lstStyle/>
          <a:p>
            <a:r>
              <a:rPr lang="it-IT" altLang="it-IT" sz="1800" b="1"/>
              <a:t>Fumetti – le inquadrature panoramiche</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87042" name="Picture 2" descr="LOG_OD_01">
            <a:extLst>
              <a:ext uri="{FF2B5EF4-FFF2-40B4-BE49-F238E27FC236}">
                <a16:creationId xmlns:a16="http://schemas.microsoft.com/office/drawing/2014/main" id="{209411EC-A6A1-4B99-81F6-C76DE2E74B63}"/>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F9EC635E-8F58-46A7-934E-085312EDDC6C}"/>
              </a:ext>
            </a:extLst>
          </p:cNvPr>
          <p:cNvSpPr>
            <a:spLocks noGrp="1" noChangeArrowheads="1"/>
          </p:cNvSpPr>
          <p:nvPr>
            <p:ph type="title"/>
          </p:nvPr>
        </p:nvSpPr>
        <p:spPr>
          <a:xfrm>
            <a:off x="2362200" y="228600"/>
            <a:ext cx="5181600" cy="609600"/>
          </a:xfrm>
        </p:spPr>
        <p:txBody>
          <a:bodyPr/>
          <a:lstStyle/>
          <a:p>
            <a:r>
              <a:rPr lang="it-IT" altLang="it-IT" sz="2400"/>
              <a:t>Linus …</a:t>
            </a:r>
          </a:p>
        </p:txBody>
      </p:sp>
      <p:pic>
        <p:nvPicPr>
          <p:cNvPr id="87044" name="Picture 4" descr="Cartoni383">
            <a:extLst>
              <a:ext uri="{FF2B5EF4-FFF2-40B4-BE49-F238E27FC236}">
                <a16:creationId xmlns:a16="http://schemas.microsoft.com/office/drawing/2014/main" id="{D68E9578-4E91-4C61-AAAF-F4662DE96787}"/>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5867400" y="1447800"/>
            <a:ext cx="11318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ca118">
            <a:extLst>
              <a:ext uri="{FF2B5EF4-FFF2-40B4-BE49-F238E27FC236}">
                <a16:creationId xmlns:a16="http://schemas.microsoft.com/office/drawing/2014/main" id="{104529CB-98E4-4733-8D1C-5FFA9383FACC}"/>
              </a:ext>
            </a:extLst>
          </p:cNvPr>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7239000" y="1371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descr="Copia di valentic">
            <a:extLst>
              <a:ext uri="{FF2B5EF4-FFF2-40B4-BE49-F238E27FC236}">
                <a16:creationId xmlns:a16="http://schemas.microsoft.com/office/drawing/2014/main" id="{5FE2A10E-DFBD-4DE1-8643-A6845BBC9FC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67400" y="2895600"/>
            <a:ext cx="25273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Text Box 9">
            <a:extLst>
              <a:ext uri="{FF2B5EF4-FFF2-40B4-BE49-F238E27FC236}">
                <a16:creationId xmlns:a16="http://schemas.microsoft.com/office/drawing/2014/main" id="{25312DD4-DAFE-426A-8095-5B467EC124C6}"/>
              </a:ext>
            </a:extLst>
          </p:cNvPr>
          <p:cNvSpPr txBox="1">
            <a:spLocks noChangeArrowheads="1"/>
          </p:cNvSpPr>
          <p:nvPr/>
        </p:nvSpPr>
        <p:spPr bwMode="auto">
          <a:xfrm>
            <a:off x="609600" y="2508250"/>
            <a:ext cx="446405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80000"/>
              </a:lnSpc>
            </a:pPr>
            <a:r>
              <a:rPr lang="it-IT" altLang="it-IT" b="1"/>
              <a:t>Negli anni ’70 , con la comparsa</a:t>
            </a:r>
          </a:p>
          <a:p>
            <a:pPr>
              <a:lnSpc>
                <a:spcPct val="180000"/>
              </a:lnSpc>
            </a:pPr>
            <a:r>
              <a:rPr lang="it-IT" altLang="it-IT" b="1"/>
              <a:t>sul mercato di Linus e di altre </a:t>
            </a:r>
          </a:p>
          <a:p>
            <a:pPr>
              <a:lnSpc>
                <a:spcPct val="180000"/>
              </a:lnSpc>
            </a:pPr>
            <a:r>
              <a:rPr lang="it-IT" altLang="it-IT" b="1"/>
              <a:t>riviste simili, viene identificato un</a:t>
            </a:r>
          </a:p>
          <a:p>
            <a:pPr>
              <a:lnSpc>
                <a:spcPct val="180000"/>
              </a:lnSpc>
            </a:pPr>
            <a:r>
              <a:rPr lang="it-IT" altLang="it-IT" b="1"/>
              <a:t>genere di comics  più  ‘sofisticato’</a:t>
            </a:r>
          </a:p>
        </p:txBody>
      </p:sp>
    </p:spTree>
  </p:cSld>
  <p:clrMapOvr>
    <a:overrideClrMapping bg1="lt1" tx1="dk1" bg2="lt2" tx2="dk2" accent1="accent1" accent2="accent2" accent3="accent3" accent4="accent4" accent5="accent5" accent6="accent6" hlink="hlink" folHlink="folHlink"/>
  </p:clrMapOvr>
  <p:transition spd="slow">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89090" name="Picture 2" descr="LOG_OD_01">
            <a:extLst>
              <a:ext uri="{FF2B5EF4-FFF2-40B4-BE49-F238E27FC236}">
                <a16:creationId xmlns:a16="http://schemas.microsoft.com/office/drawing/2014/main" id="{8DCF15F7-DC48-4EB8-896F-5656909E2012}"/>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a:extLst>
              <a:ext uri="{FF2B5EF4-FFF2-40B4-BE49-F238E27FC236}">
                <a16:creationId xmlns:a16="http://schemas.microsoft.com/office/drawing/2014/main" id="{6D0D4CE1-9E3C-499F-B535-4BB1CABD9711}"/>
              </a:ext>
            </a:extLst>
          </p:cNvPr>
          <p:cNvSpPr>
            <a:spLocks noGrp="1" noChangeArrowheads="1"/>
          </p:cNvSpPr>
          <p:nvPr>
            <p:ph type="title"/>
          </p:nvPr>
        </p:nvSpPr>
        <p:spPr>
          <a:xfrm>
            <a:off x="2362200" y="228600"/>
            <a:ext cx="5181600" cy="609600"/>
          </a:xfrm>
        </p:spPr>
        <p:txBody>
          <a:bodyPr/>
          <a:lstStyle/>
          <a:p>
            <a:r>
              <a:rPr lang="it-IT" altLang="it-IT" sz="2400"/>
              <a:t>Bonvi …</a:t>
            </a:r>
          </a:p>
        </p:txBody>
      </p:sp>
      <p:pic>
        <p:nvPicPr>
          <p:cNvPr id="134151" name="Picture 7" descr="sturmtruppen">
            <a:extLst>
              <a:ext uri="{FF2B5EF4-FFF2-40B4-BE49-F238E27FC236}">
                <a16:creationId xmlns:a16="http://schemas.microsoft.com/office/drawing/2014/main" id="{687B1958-4F91-4651-9D2E-AF59C85A06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 y="914400"/>
            <a:ext cx="7620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Text Box 8">
            <a:extLst>
              <a:ext uri="{FF2B5EF4-FFF2-40B4-BE49-F238E27FC236}">
                <a16:creationId xmlns:a16="http://schemas.microsoft.com/office/drawing/2014/main" id="{0D551B36-6406-42AB-B74B-91335BEA34F2}"/>
              </a:ext>
            </a:extLst>
          </p:cNvPr>
          <p:cNvSpPr txBox="1">
            <a:spLocks noChangeArrowheads="1"/>
          </p:cNvSpPr>
          <p:nvPr/>
        </p:nvSpPr>
        <p:spPr bwMode="auto">
          <a:xfrm>
            <a:off x="838200" y="4800600"/>
            <a:ext cx="72786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t>Ma con buona pace della diatriba, soprattutto italiana,  tra fumetto</a:t>
            </a:r>
          </a:p>
          <a:p>
            <a:r>
              <a:rPr lang="it-IT" altLang="it-IT" sz="2000" b="1"/>
              <a:t>popolare e fumetto d’autore, non si può negare l’impatto sociale </a:t>
            </a:r>
          </a:p>
          <a:p>
            <a:r>
              <a:rPr lang="it-IT" altLang="it-IT" sz="2000" b="1"/>
              <a:t>e il peso culturale che i comics, da Disney a Tex hanno sicuramente</a:t>
            </a:r>
          </a:p>
          <a:p>
            <a:r>
              <a:rPr lang="it-IT" altLang="it-IT" sz="2000" b="1"/>
              <a:t>avuto !</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51"/>
                                        </p:tgtEl>
                                        <p:attrNameLst>
                                          <p:attrName>style.visibility</p:attrName>
                                        </p:attrNameLst>
                                      </p:cBhvr>
                                      <p:to>
                                        <p:strVal val="visible"/>
                                      </p:to>
                                    </p:set>
                                    <p:anim calcmode="lin" valueType="num">
                                      <p:cBhvr additive="base">
                                        <p:cTn id="7" dur="500" fill="hold"/>
                                        <p:tgtEl>
                                          <p:spTgt spid="134151"/>
                                        </p:tgtEl>
                                        <p:attrNameLst>
                                          <p:attrName>ppt_x</p:attrName>
                                        </p:attrNameLst>
                                      </p:cBhvr>
                                      <p:tavLst>
                                        <p:tav tm="0">
                                          <p:val>
                                            <p:strVal val="#ppt_x"/>
                                          </p:val>
                                        </p:tav>
                                        <p:tav tm="100000">
                                          <p:val>
                                            <p:strVal val="#ppt_x"/>
                                          </p:val>
                                        </p:tav>
                                      </p:tavLst>
                                    </p:anim>
                                    <p:anim calcmode="lin" valueType="num">
                                      <p:cBhvr additive="base">
                                        <p:cTn id="8" dur="500" fill="hold"/>
                                        <p:tgtEl>
                                          <p:spTgt spid="1341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34152"/>
                                        </p:tgtEl>
                                        <p:attrNameLst>
                                          <p:attrName>style.visibility</p:attrName>
                                        </p:attrNameLst>
                                      </p:cBhvr>
                                      <p:to>
                                        <p:strVal val="visible"/>
                                      </p:to>
                                    </p:set>
                                    <p:animEffect transition="in" filter="strips(downRight)">
                                      <p:cBhvr>
                                        <p:cTn id="13" dur="500"/>
                                        <p:tgtEl>
                                          <p:spTgt spid="134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91138" name="Picture 2" descr="LOG_OD_01">
            <a:extLst>
              <a:ext uri="{FF2B5EF4-FFF2-40B4-BE49-F238E27FC236}">
                <a16:creationId xmlns:a16="http://schemas.microsoft.com/office/drawing/2014/main" id="{63ECE60A-A050-48F6-8430-07FD7CFFA787}"/>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09600" y="347663"/>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a:extLst>
              <a:ext uri="{FF2B5EF4-FFF2-40B4-BE49-F238E27FC236}">
                <a16:creationId xmlns:a16="http://schemas.microsoft.com/office/drawing/2014/main" id="{4368C6E1-8BDE-421F-912A-4AC186EE71FC}"/>
              </a:ext>
            </a:extLst>
          </p:cNvPr>
          <p:cNvSpPr>
            <a:spLocks noGrp="1" noChangeArrowheads="1"/>
          </p:cNvSpPr>
          <p:nvPr>
            <p:ph type="title"/>
          </p:nvPr>
        </p:nvSpPr>
        <p:spPr>
          <a:xfrm>
            <a:off x="2971800" y="304800"/>
            <a:ext cx="5181600" cy="609600"/>
          </a:xfrm>
          <a:noFill/>
        </p:spPr>
        <p:txBody>
          <a:bodyPr/>
          <a:lstStyle/>
          <a:p>
            <a:r>
              <a:rPr lang="it-IT" altLang="it-IT" sz="1800" b="1"/>
              <a:t>Il fumetto si propone anche come arte grafica</a:t>
            </a:r>
          </a:p>
        </p:txBody>
      </p:sp>
      <p:pic>
        <p:nvPicPr>
          <p:cNvPr id="91140" name="Picture 6" descr="HDMoscaTav6-6-250">
            <a:extLst>
              <a:ext uri="{FF2B5EF4-FFF2-40B4-BE49-F238E27FC236}">
                <a16:creationId xmlns:a16="http://schemas.microsoft.com/office/drawing/2014/main" id="{4F05EF9A-EE48-404E-ABBB-F2A209F12F5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7000" y="1066800"/>
            <a:ext cx="39512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93186" name="Picture 2" descr="LOG_OD_01">
            <a:extLst>
              <a:ext uri="{FF2B5EF4-FFF2-40B4-BE49-F238E27FC236}">
                <a16:creationId xmlns:a16="http://schemas.microsoft.com/office/drawing/2014/main" id="{FA51E270-13AB-47B6-9ACB-F7635536BEE9}"/>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a:extLst>
              <a:ext uri="{FF2B5EF4-FFF2-40B4-BE49-F238E27FC236}">
                <a16:creationId xmlns:a16="http://schemas.microsoft.com/office/drawing/2014/main" id="{47A1169E-C6DF-4886-9767-232B918A9500}"/>
              </a:ext>
            </a:extLst>
          </p:cNvPr>
          <p:cNvSpPr>
            <a:spLocks noGrp="1" noChangeArrowheads="1"/>
          </p:cNvSpPr>
          <p:nvPr>
            <p:ph type="title"/>
          </p:nvPr>
        </p:nvSpPr>
        <p:spPr>
          <a:xfrm>
            <a:off x="2362200" y="228600"/>
            <a:ext cx="5181600" cy="609600"/>
          </a:xfrm>
        </p:spPr>
        <p:txBody>
          <a:bodyPr/>
          <a:lstStyle/>
          <a:p>
            <a:r>
              <a:rPr lang="it-IT" altLang="it-IT" sz="2400"/>
              <a:t>Il linguaggio  ….</a:t>
            </a:r>
          </a:p>
        </p:txBody>
      </p:sp>
      <p:pic>
        <p:nvPicPr>
          <p:cNvPr id="93188" name="Picture 6" descr="corto4">
            <a:extLst>
              <a:ext uri="{FF2B5EF4-FFF2-40B4-BE49-F238E27FC236}">
                <a16:creationId xmlns:a16="http://schemas.microsoft.com/office/drawing/2014/main" id="{07EFA1E3-B3BE-440C-BB18-B16CAA514E2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1447800"/>
            <a:ext cx="36226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id="{078C01A2-00A9-47F4-AA9A-C94E0FCFD19A}"/>
              </a:ext>
            </a:extLst>
          </p:cNvPr>
          <p:cNvSpPr txBox="1">
            <a:spLocks noChangeArrowheads="1"/>
          </p:cNvSpPr>
          <p:nvPr/>
        </p:nvSpPr>
        <p:spPr bwMode="auto">
          <a:xfrm>
            <a:off x="228600" y="1371600"/>
            <a:ext cx="5532438"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i="0">
                <a:latin typeface="Arial" panose="020B0604020202020204" pitchFamily="34" charset="0"/>
                <a:cs typeface="Times New Roman" panose="02020603050405020304" pitchFamily="18" charset="0"/>
              </a:rPr>
              <a:t>Il linguaggio multimediale non si fonda </a:t>
            </a:r>
          </a:p>
          <a:p>
            <a:r>
              <a:rPr lang="it-IT" altLang="it-IT" sz="2000" b="1" i="0">
                <a:latin typeface="Arial" panose="020B0604020202020204" pitchFamily="34" charset="0"/>
                <a:cs typeface="Times New Roman" panose="02020603050405020304" pitchFamily="18" charset="0"/>
              </a:rPr>
              <a:t>forse sul sistema delle icone? </a:t>
            </a:r>
          </a:p>
          <a:p>
            <a:r>
              <a:rPr lang="it-IT" altLang="it-IT" sz="2000" b="1" i="0">
                <a:latin typeface="Arial" panose="020B0604020202020204" pitchFamily="34" charset="0"/>
                <a:cs typeface="Times New Roman" panose="02020603050405020304" pitchFamily="18" charset="0"/>
              </a:rPr>
              <a:t>Non ricorre a sua volta alla sequenzialità? </a:t>
            </a:r>
          </a:p>
          <a:p>
            <a:r>
              <a:rPr lang="it-IT" altLang="it-IT" sz="2000" b="1" i="0">
                <a:latin typeface="Arial" panose="020B0604020202020204" pitchFamily="34" charset="0"/>
                <a:cs typeface="Times New Roman" panose="02020603050405020304" pitchFamily="18" charset="0"/>
              </a:rPr>
              <a:t>Non mira all'identificazione </a:t>
            </a:r>
          </a:p>
          <a:p>
            <a:r>
              <a:rPr lang="it-IT" altLang="it-IT" sz="2000" b="1" i="0">
                <a:latin typeface="Arial" panose="020B0604020202020204" pitchFamily="34" charset="0"/>
                <a:cs typeface="Times New Roman" panose="02020603050405020304" pitchFamily="18" charset="0"/>
              </a:rPr>
              <a:t>e al coinvolgimento dell'utente </a:t>
            </a:r>
          </a:p>
          <a:p>
            <a:r>
              <a:rPr lang="it-IT" altLang="it-IT" sz="2000" b="1" i="0">
                <a:latin typeface="Arial" panose="020B0604020202020204" pitchFamily="34" charset="0"/>
                <a:cs typeface="Times New Roman" panose="02020603050405020304" pitchFamily="18" charset="0"/>
              </a:rPr>
              <a:t>ricorrendo alla closure? </a:t>
            </a:r>
          </a:p>
          <a:p>
            <a:r>
              <a:rPr lang="it-IT" altLang="it-IT" sz="2000" b="1" i="0">
                <a:latin typeface="Arial" panose="020B0604020202020204" pitchFamily="34" charset="0"/>
                <a:cs typeface="Times New Roman" panose="02020603050405020304" pitchFamily="18" charset="0"/>
              </a:rPr>
              <a:t>Tutta questa serie di domande </a:t>
            </a:r>
          </a:p>
          <a:p>
            <a:r>
              <a:rPr lang="it-IT" altLang="it-IT" sz="2000" b="1" i="0">
                <a:latin typeface="Arial" panose="020B0604020202020204" pitchFamily="34" charset="0"/>
                <a:cs typeface="Times New Roman" panose="02020603050405020304" pitchFamily="18" charset="0"/>
              </a:rPr>
              <a:t>ha certamente una risposta affermativa. </a:t>
            </a:r>
          </a:p>
          <a:p>
            <a:r>
              <a:rPr lang="it-IT" altLang="it-IT" sz="2000" b="1" i="0">
                <a:latin typeface="Arial" panose="020B0604020202020204" pitchFamily="34" charset="0"/>
                <a:cs typeface="Times New Roman" panose="02020603050405020304" pitchFamily="18" charset="0"/>
              </a:rPr>
              <a:t>Ecco perciò trovato uno dei campi di </a:t>
            </a:r>
          </a:p>
          <a:p>
            <a:r>
              <a:rPr lang="it-IT" altLang="it-IT" sz="2000" b="1" i="0">
                <a:latin typeface="Arial" panose="020B0604020202020204" pitchFamily="34" charset="0"/>
                <a:cs typeface="Times New Roman" panose="02020603050405020304" pitchFamily="18" charset="0"/>
              </a:rPr>
              <a:t>applicazione del fumetto nel futuro, cioè </a:t>
            </a:r>
          </a:p>
          <a:p>
            <a:r>
              <a:rPr lang="it-IT" altLang="it-IT" sz="2000" b="1" i="0">
                <a:latin typeface="Arial" panose="020B0604020202020204" pitchFamily="34" charset="0"/>
                <a:cs typeface="Times New Roman" panose="02020603050405020304" pitchFamily="18" charset="0"/>
              </a:rPr>
              <a:t>oggi. </a:t>
            </a:r>
          </a:p>
          <a:p>
            <a:r>
              <a:rPr lang="it-IT" altLang="it-IT" sz="2000" b="1" i="0">
                <a:latin typeface="Arial" panose="020B0604020202020204" pitchFamily="34" charset="0"/>
                <a:cs typeface="Times New Roman" panose="02020603050405020304" pitchFamily="18" charset="0"/>
              </a:rPr>
              <a:t>Il problema vero è che tale ambito </a:t>
            </a:r>
          </a:p>
          <a:p>
            <a:r>
              <a:rPr lang="it-IT" altLang="it-IT" sz="2000" b="1" i="0">
                <a:latin typeface="Arial" panose="020B0604020202020204" pitchFamily="34" charset="0"/>
                <a:cs typeface="Times New Roman" panose="02020603050405020304" pitchFamily="18" charset="0"/>
              </a:rPr>
              <a:t>applicativo non è stato ancora </a:t>
            </a:r>
          </a:p>
          <a:p>
            <a:r>
              <a:rPr lang="it-IT" altLang="it-IT" sz="2000" b="1" i="0">
                <a:latin typeface="Arial" panose="020B0604020202020204" pitchFamily="34" charset="0"/>
                <a:cs typeface="Times New Roman" panose="02020603050405020304" pitchFamily="18" charset="0"/>
              </a:rPr>
              <a:t>sfruttato appieno da chi dovrebbe. </a:t>
            </a:r>
          </a:p>
          <a:p>
            <a:r>
              <a:rPr lang="it-IT" altLang="it-IT" sz="2000" b="1" i="0">
                <a:latin typeface="Arial" panose="020B0604020202020204" pitchFamily="34" charset="0"/>
                <a:cs typeface="Times New Roman" panose="02020603050405020304" pitchFamily="18" charset="0"/>
              </a:rPr>
              <a:t>Ossia dagli autori di fumetti. </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blinds(horizontal)">
                                      <p:cBhvr>
                                        <p:cTn id="7"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95234" name="Picture 2" descr="LOG_OD_01">
            <a:extLst>
              <a:ext uri="{FF2B5EF4-FFF2-40B4-BE49-F238E27FC236}">
                <a16:creationId xmlns:a16="http://schemas.microsoft.com/office/drawing/2014/main" id="{EE25960C-3AF1-4B21-8CD8-9558DD66031E}"/>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5CC9CDD9-5580-4AFE-BCCB-32A7D3367796}"/>
              </a:ext>
            </a:extLst>
          </p:cNvPr>
          <p:cNvSpPr>
            <a:spLocks noGrp="1" noChangeArrowheads="1"/>
          </p:cNvSpPr>
          <p:nvPr>
            <p:ph type="title"/>
          </p:nvPr>
        </p:nvSpPr>
        <p:spPr>
          <a:xfrm>
            <a:off x="2362200" y="228600"/>
            <a:ext cx="5181600" cy="609600"/>
          </a:xfrm>
        </p:spPr>
        <p:txBody>
          <a:bodyPr/>
          <a:lstStyle/>
          <a:p>
            <a:r>
              <a:rPr lang="it-IT" altLang="it-IT" sz="2400"/>
              <a:t>Fumetti e Internet ….</a:t>
            </a:r>
          </a:p>
        </p:txBody>
      </p:sp>
      <p:sp>
        <p:nvSpPr>
          <p:cNvPr id="136197" name="Text Box 5">
            <a:extLst>
              <a:ext uri="{FF2B5EF4-FFF2-40B4-BE49-F238E27FC236}">
                <a16:creationId xmlns:a16="http://schemas.microsoft.com/office/drawing/2014/main" id="{0CCE52F1-AF45-434C-B2C2-371960333521}"/>
              </a:ext>
            </a:extLst>
          </p:cNvPr>
          <p:cNvSpPr txBox="1">
            <a:spLocks noChangeArrowheads="1"/>
          </p:cNvSpPr>
          <p:nvPr/>
        </p:nvSpPr>
        <p:spPr bwMode="auto">
          <a:xfrm>
            <a:off x="457200" y="1524000"/>
            <a:ext cx="528002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20000"/>
              </a:lnSpc>
            </a:pPr>
            <a:r>
              <a:rPr lang="it-IT" altLang="it-IT" b="1">
                <a:cs typeface="Times New Roman" panose="02020603050405020304" pitchFamily="18" charset="0"/>
              </a:rPr>
              <a:t>.. spesso si ricorre ad internet per </a:t>
            </a:r>
          </a:p>
          <a:p>
            <a:pPr>
              <a:lnSpc>
                <a:spcPct val="120000"/>
              </a:lnSpc>
            </a:pPr>
            <a:r>
              <a:rPr lang="it-IT" altLang="it-IT" b="1">
                <a:cs typeface="Times New Roman" panose="02020603050405020304" pitchFamily="18" charset="0"/>
              </a:rPr>
              <a:t>diffondere le proprie opere. </a:t>
            </a:r>
          </a:p>
          <a:p>
            <a:pPr>
              <a:lnSpc>
                <a:spcPct val="120000"/>
              </a:lnSpc>
            </a:pPr>
            <a:r>
              <a:rPr lang="it-IT" altLang="it-IT" b="1">
                <a:cs typeface="Times New Roman" panose="02020603050405020304" pitchFamily="18" charset="0"/>
              </a:rPr>
              <a:t>Che però sono ancora cartacee. </a:t>
            </a:r>
          </a:p>
          <a:p>
            <a:pPr>
              <a:lnSpc>
                <a:spcPct val="120000"/>
              </a:lnSpc>
            </a:pPr>
            <a:r>
              <a:rPr lang="it-IT" altLang="it-IT" b="1">
                <a:cs typeface="Times New Roman" panose="02020603050405020304" pitchFamily="18" charset="0"/>
              </a:rPr>
              <a:t>Cioè sono sicuramente pensate come se </a:t>
            </a:r>
          </a:p>
          <a:p>
            <a:pPr>
              <a:lnSpc>
                <a:spcPct val="120000"/>
              </a:lnSpc>
            </a:pPr>
            <a:r>
              <a:rPr lang="it-IT" altLang="it-IT" b="1">
                <a:cs typeface="Times New Roman" panose="02020603050405020304" pitchFamily="18" charset="0"/>
              </a:rPr>
              <a:t>dovessero essere stampate su carta e </a:t>
            </a:r>
          </a:p>
          <a:p>
            <a:pPr>
              <a:lnSpc>
                <a:spcPct val="120000"/>
              </a:lnSpc>
            </a:pPr>
            <a:r>
              <a:rPr lang="it-IT" altLang="it-IT" b="1">
                <a:cs typeface="Times New Roman" panose="02020603050405020304" pitchFamily="18" charset="0"/>
              </a:rPr>
              <a:t>il più delle volte realizzate sulla carta. </a:t>
            </a:r>
          </a:p>
          <a:p>
            <a:pPr>
              <a:lnSpc>
                <a:spcPct val="120000"/>
              </a:lnSpc>
            </a:pPr>
            <a:r>
              <a:rPr lang="it-IT" altLang="it-IT" b="1">
                <a:cs typeface="Times New Roman" panose="02020603050405020304" pitchFamily="18" charset="0"/>
              </a:rPr>
              <a:t>Poi, attraverso uno scanner, inserite nel </a:t>
            </a:r>
          </a:p>
          <a:p>
            <a:pPr>
              <a:lnSpc>
                <a:spcPct val="120000"/>
              </a:lnSpc>
            </a:pPr>
            <a:r>
              <a:rPr lang="it-IT" altLang="it-IT" b="1">
                <a:cs typeface="Times New Roman" panose="02020603050405020304" pitchFamily="18" charset="0"/>
              </a:rPr>
              <a:t>computer e immesse nella rete. </a:t>
            </a:r>
          </a:p>
          <a:p>
            <a:pPr>
              <a:lnSpc>
                <a:spcPct val="120000"/>
              </a:lnSpc>
            </a:pPr>
            <a:r>
              <a:rPr lang="it-IT" altLang="it-IT" b="1">
                <a:cs typeface="Times New Roman" panose="02020603050405020304" pitchFamily="18" charset="0"/>
              </a:rPr>
              <a:t>In questo modo sì che il fumetto </a:t>
            </a:r>
          </a:p>
          <a:p>
            <a:pPr>
              <a:lnSpc>
                <a:spcPct val="120000"/>
              </a:lnSpc>
            </a:pPr>
            <a:r>
              <a:rPr lang="it-IT" altLang="it-IT" b="1">
                <a:cs typeface="Times New Roman" panose="02020603050405020304" pitchFamily="18" charset="0"/>
              </a:rPr>
              <a:t>non avrà alcun futuro! </a:t>
            </a:r>
          </a:p>
        </p:txBody>
      </p:sp>
      <p:pic>
        <p:nvPicPr>
          <p:cNvPr id="95237" name="Picture 6" descr="whiterabbit04">
            <a:extLst>
              <a:ext uri="{FF2B5EF4-FFF2-40B4-BE49-F238E27FC236}">
                <a16:creationId xmlns:a16="http://schemas.microsoft.com/office/drawing/2014/main" id="{42838ECE-32D6-427D-BB91-E86F9248B2B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4600" y="2286000"/>
            <a:ext cx="237172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blinds(horizontal)">
                                      <p:cBhvr>
                                        <p:cTn id="7"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97282" name="Picture 1026" descr="LOG_OD_01">
            <a:extLst>
              <a:ext uri="{FF2B5EF4-FFF2-40B4-BE49-F238E27FC236}">
                <a16:creationId xmlns:a16="http://schemas.microsoft.com/office/drawing/2014/main" id="{371C8558-0D19-44AA-9C8D-930ED7CC1DA2}"/>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1027">
            <a:extLst>
              <a:ext uri="{FF2B5EF4-FFF2-40B4-BE49-F238E27FC236}">
                <a16:creationId xmlns:a16="http://schemas.microsoft.com/office/drawing/2014/main" id="{0FF27E1A-89E1-4AE0-A498-E615DDD9C212}"/>
              </a:ext>
            </a:extLst>
          </p:cNvPr>
          <p:cNvSpPr>
            <a:spLocks noGrp="1" noChangeArrowheads="1"/>
          </p:cNvSpPr>
          <p:nvPr>
            <p:ph type="title"/>
          </p:nvPr>
        </p:nvSpPr>
        <p:spPr>
          <a:xfrm>
            <a:off x="2895600" y="228600"/>
            <a:ext cx="5181600" cy="609600"/>
          </a:xfrm>
        </p:spPr>
        <p:txBody>
          <a:bodyPr/>
          <a:lstStyle/>
          <a:p>
            <a:r>
              <a:rPr lang="it-IT" altLang="it-IT" sz="2000" b="1"/>
              <a:t>Ma i fumetti non sono libri ….</a:t>
            </a:r>
          </a:p>
        </p:txBody>
      </p:sp>
      <p:sp>
        <p:nvSpPr>
          <p:cNvPr id="138245" name="Text Box 1029">
            <a:extLst>
              <a:ext uri="{FF2B5EF4-FFF2-40B4-BE49-F238E27FC236}">
                <a16:creationId xmlns:a16="http://schemas.microsoft.com/office/drawing/2014/main" id="{674E44A8-4C71-48FB-9992-DAC6570BD9D5}"/>
              </a:ext>
            </a:extLst>
          </p:cNvPr>
          <p:cNvSpPr txBox="1">
            <a:spLocks noChangeArrowheads="1"/>
          </p:cNvSpPr>
          <p:nvPr/>
        </p:nvSpPr>
        <p:spPr bwMode="auto">
          <a:xfrm>
            <a:off x="304800" y="1219200"/>
            <a:ext cx="583088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b="1">
                <a:solidFill>
                  <a:schemeClr val="hlink"/>
                </a:solidFill>
                <a:cs typeface="Times New Roman" panose="02020603050405020304" pitchFamily="18" charset="0"/>
              </a:rPr>
              <a:t>Tutti abbiamo amato i giornaletti</a:t>
            </a:r>
            <a:r>
              <a:rPr lang="it-IT" altLang="it-IT" b="1">
                <a:cs typeface="Times New Roman" panose="02020603050405020304" pitchFamily="18" charset="0"/>
              </a:rPr>
              <a:t>. </a:t>
            </a:r>
          </a:p>
          <a:p>
            <a:r>
              <a:rPr lang="it-IT" altLang="it-IT" b="1">
                <a:cs typeface="Times New Roman" panose="02020603050405020304" pitchFamily="18" charset="0"/>
              </a:rPr>
              <a:t>L'odore che emanavano quando </a:t>
            </a:r>
          </a:p>
          <a:p>
            <a:r>
              <a:rPr lang="it-IT" altLang="it-IT" b="1">
                <a:cs typeface="Times New Roman" panose="02020603050405020304" pitchFamily="18" charset="0"/>
              </a:rPr>
              <a:t>li acquistavamo ancora freschi di stampa. </a:t>
            </a:r>
          </a:p>
          <a:p>
            <a:r>
              <a:rPr lang="it-IT" altLang="it-IT" b="1">
                <a:cs typeface="Times New Roman" panose="02020603050405020304" pitchFamily="18" charset="0"/>
              </a:rPr>
              <a:t>E poi sfogliarli e risfogliarli una volta che </a:t>
            </a:r>
          </a:p>
          <a:p>
            <a:r>
              <a:rPr lang="it-IT" altLang="it-IT" b="1">
                <a:cs typeface="Times New Roman" panose="02020603050405020304" pitchFamily="18" charset="0"/>
              </a:rPr>
              <a:t>erano invecchiati e stropicciati. </a:t>
            </a:r>
          </a:p>
          <a:p>
            <a:r>
              <a:rPr lang="it-IT" altLang="it-IT" b="1">
                <a:cs typeface="Times New Roman" panose="02020603050405020304" pitchFamily="18" charset="0"/>
              </a:rPr>
              <a:t>Così come si fa con i libri. </a:t>
            </a:r>
          </a:p>
          <a:p>
            <a:endParaRPr lang="it-IT" altLang="it-IT" b="1">
              <a:cs typeface="Times New Roman" panose="02020603050405020304" pitchFamily="18" charset="0"/>
            </a:endParaRPr>
          </a:p>
          <a:p>
            <a:r>
              <a:rPr lang="it-IT" altLang="it-IT" b="1">
                <a:solidFill>
                  <a:schemeClr val="hlink"/>
                </a:solidFill>
                <a:cs typeface="Times New Roman" panose="02020603050405020304" pitchFamily="18" charset="0"/>
              </a:rPr>
              <a:t>Ma i fumetti non sono libri</a:t>
            </a:r>
            <a:r>
              <a:rPr lang="it-IT" altLang="it-IT" b="1">
                <a:cs typeface="Times New Roman" panose="02020603050405020304" pitchFamily="18" charset="0"/>
              </a:rPr>
              <a:t>. </a:t>
            </a:r>
          </a:p>
          <a:p>
            <a:r>
              <a:rPr lang="it-IT" altLang="it-IT" b="1">
                <a:cs typeface="Times New Roman" panose="02020603050405020304" pitchFamily="18" charset="0"/>
              </a:rPr>
              <a:t>E non nel senso negativo che solitamente </a:t>
            </a:r>
          </a:p>
          <a:p>
            <a:r>
              <a:rPr lang="it-IT" altLang="it-IT" b="1">
                <a:cs typeface="Times New Roman" panose="02020603050405020304" pitchFamily="18" charset="0"/>
              </a:rPr>
              <a:t>si attribuisce a questa affermazione. </a:t>
            </a:r>
          </a:p>
          <a:p>
            <a:r>
              <a:rPr lang="it-IT" altLang="it-IT" b="1">
                <a:cs typeface="Times New Roman" panose="02020603050405020304" pitchFamily="18" charset="0"/>
              </a:rPr>
              <a:t>Perché il fumetto è un mezzo di </a:t>
            </a:r>
          </a:p>
          <a:p>
            <a:r>
              <a:rPr lang="it-IT" altLang="it-IT" b="1">
                <a:cs typeface="Times New Roman" panose="02020603050405020304" pitchFamily="18" charset="0"/>
              </a:rPr>
              <a:t>comunicazione più moderno del libro </a:t>
            </a:r>
          </a:p>
          <a:p>
            <a:r>
              <a:rPr lang="it-IT" altLang="it-IT" b="1">
                <a:cs typeface="Times New Roman" panose="02020603050405020304" pitchFamily="18" charset="0"/>
              </a:rPr>
              <a:t>e assolutamente adeguato agli sviluppi </a:t>
            </a:r>
          </a:p>
          <a:p>
            <a:r>
              <a:rPr lang="it-IT" altLang="it-IT" b="1">
                <a:cs typeface="Times New Roman" panose="02020603050405020304" pitchFamily="18" charset="0"/>
              </a:rPr>
              <a:t>che l'attuale cultura dell'immagine richiede. </a:t>
            </a:r>
          </a:p>
        </p:txBody>
      </p:sp>
      <p:pic>
        <p:nvPicPr>
          <p:cNvPr id="97285" name="Picture 1030" descr="charly Braun">
            <a:extLst>
              <a:ext uri="{FF2B5EF4-FFF2-40B4-BE49-F238E27FC236}">
                <a16:creationId xmlns:a16="http://schemas.microsoft.com/office/drawing/2014/main" id="{4A37C516-3E63-45C4-B8CE-F384E1A02BD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3200" y="2438400"/>
            <a:ext cx="19764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linds(horizontal)">
                                      <p:cBhvr>
                                        <p:cTn id="7"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99330" name="Picture 2" descr="LOG_OD_01">
            <a:extLst>
              <a:ext uri="{FF2B5EF4-FFF2-40B4-BE49-F238E27FC236}">
                <a16:creationId xmlns:a16="http://schemas.microsoft.com/office/drawing/2014/main" id="{CB5B6C16-245A-4D35-A435-2DB9C6BC404E}"/>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a:extLst>
              <a:ext uri="{FF2B5EF4-FFF2-40B4-BE49-F238E27FC236}">
                <a16:creationId xmlns:a16="http://schemas.microsoft.com/office/drawing/2014/main" id="{67FBC432-188F-4775-B09E-0660F2D04BD2}"/>
              </a:ext>
            </a:extLst>
          </p:cNvPr>
          <p:cNvSpPr>
            <a:spLocks noGrp="1" noChangeArrowheads="1"/>
          </p:cNvSpPr>
          <p:nvPr>
            <p:ph type="title"/>
          </p:nvPr>
        </p:nvSpPr>
        <p:spPr>
          <a:xfrm>
            <a:off x="2362200" y="228600"/>
            <a:ext cx="5181600" cy="609600"/>
          </a:xfrm>
        </p:spPr>
        <p:txBody>
          <a:bodyPr/>
          <a:lstStyle/>
          <a:p>
            <a:r>
              <a:rPr lang="it-IT" altLang="it-IT" sz="2400"/>
              <a:t>Rispetto al cinema ….</a:t>
            </a:r>
          </a:p>
        </p:txBody>
      </p:sp>
      <p:sp>
        <p:nvSpPr>
          <p:cNvPr id="140293" name="Text Box 5">
            <a:extLst>
              <a:ext uri="{FF2B5EF4-FFF2-40B4-BE49-F238E27FC236}">
                <a16:creationId xmlns:a16="http://schemas.microsoft.com/office/drawing/2014/main" id="{AAFD7C5C-90BF-4A9B-BA90-7AEA6116CB8F}"/>
              </a:ext>
            </a:extLst>
          </p:cNvPr>
          <p:cNvSpPr txBox="1">
            <a:spLocks noChangeArrowheads="1"/>
          </p:cNvSpPr>
          <p:nvPr/>
        </p:nvSpPr>
        <p:spPr bwMode="auto">
          <a:xfrm>
            <a:off x="304800" y="1265238"/>
            <a:ext cx="7450138"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i="0">
                <a:latin typeface="Arial" panose="020B0604020202020204" pitchFamily="34" charset="0"/>
                <a:cs typeface="Times New Roman" panose="02020603050405020304" pitchFamily="18" charset="0"/>
              </a:rPr>
              <a:t>Facciamo un paragone con il cinema. </a:t>
            </a:r>
          </a:p>
          <a:p>
            <a:r>
              <a:rPr lang="it-IT" altLang="it-IT" sz="2000" b="1" i="0">
                <a:latin typeface="Arial" panose="020B0604020202020204" pitchFamily="34" charset="0"/>
                <a:cs typeface="Times New Roman" panose="02020603050405020304" pitchFamily="18" charset="0"/>
              </a:rPr>
              <a:t>Da un punto di vista dell'immagine, </a:t>
            </a:r>
          </a:p>
          <a:p>
            <a:r>
              <a:rPr lang="it-IT" altLang="it-IT" sz="2000" b="1" i="0">
                <a:latin typeface="Arial" panose="020B0604020202020204" pitchFamily="34" charset="0"/>
                <a:cs typeface="Times New Roman" panose="02020603050405020304" pitchFamily="18" charset="0"/>
              </a:rPr>
              <a:t>l'introduzione di nuove tecnologie ha </a:t>
            </a:r>
          </a:p>
          <a:p>
            <a:r>
              <a:rPr lang="it-IT" altLang="it-IT" sz="2000" b="1" i="0">
                <a:latin typeface="Arial" panose="020B0604020202020204" pitchFamily="34" charset="0"/>
                <a:cs typeface="Times New Roman" panose="02020603050405020304" pitchFamily="18" charset="0"/>
              </a:rPr>
              <a:t>completamente cambiato l'estetica dei film. </a:t>
            </a:r>
          </a:p>
          <a:p>
            <a:r>
              <a:rPr lang="it-IT" altLang="it-IT" sz="2000" b="1" i="0">
                <a:latin typeface="Arial" panose="020B0604020202020204" pitchFamily="34" charset="0"/>
                <a:cs typeface="Times New Roman" panose="02020603050405020304" pitchFamily="18" charset="0"/>
              </a:rPr>
              <a:t>Il modo di girare ed </a:t>
            </a:r>
          </a:p>
          <a:p>
            <a:r>
              <a:rPr lang="it-IT" altLang="it-IT" sz="2000" b="1" i="0">
                <a:latin typeface="Arial" panose="020B0604020202020204" pitchFamily="34" charset="0"/>
                <a:cs typeface="Times New Roman" panose="02020603050405020304" pitchFamily="18" charset="0"/>
              </a:rPr>
              <a:t>il modo di fruire una pellicola. </a:t>
            </a:r>
          </a:p>
          <a:p>
            <a:r>
              <a:rPr lang="it-IT" altLang="it-IT" sz="2000" b="1" i="0">
                <a:latin typeface="Arial" panose="020B0604020202020204" pitchFamily="34" charset="0"/>
                <a:cs typeface="Times New Roman" panose="02020603050405020304" pitchFamily="18" charset="0"/>
              </a:rPr>
              <a:t>Basti pensare alla steady-cam o agli </a:t>
            </a:r>
          </a:p>
          <a:p>
            <a:r>
              <a:rPr lang="it-IT" altLang="it-IT" sz="2000" b="1" i="0">
                <a:latin typeface="Arial" panose="020B0604020202020204" pitchFamily="34" charset="0"/>
                <a:cs typeface="Times New Roman" panose="02020603050405020304" pitchFamily="18" charset="0"/>
              </a:rPr>
              <a:t>effetti speciali realizzati al computer. </a:t>
            </a:r>
          </a:p>
          <a:p>
            <a:r>
              <a:rPr lang="it-IT" altLang="it-IT" sz="2000" b="1" i="0">
                <a:latin typeface="Arial" panose="020B0604020202020204" pitchFamily="34" charset="0"/>
                <a:cs typeface="Times New Roman" panose="02020603050405020304" pitchFamily="18" charset="0"/>
              </a:rPr>
              <a:t>Ma non basta. </a:t>
            </a:r>
          </a:p>
          <a:p>
            <a:r>
              <a:rPr lang="it-IT" altLang="it-IT" sz="2000" b="1" i="0">
                <a:latin typeface="Arial" panose="020B0604020202020204" pitchFamily="34" charset="0"/>
                <a:cs typeface="Times New Roman" panose="02020603050405020304" pitchFamily="18" charset="0"/>
              </a:rPr>
              <a:t>La diffusione dei film in dvd, </a:t>
            </a:r>
          </a:p>
          <a:p>
            <a:r>
              <a:rPr lang="it-IT" altLang="it-IT" sz="2000" b="1" i="0">
                <a:latin typeface="Arial" panose="020B0604020202020204" pitchFamily="34" charset="0"/>
                <a:cs typeface="Times New Roman" panose="02020603050405020304" pitchFamily="18" charset="0"/>
              </a:rPr>
              <a:t>la realizzazione di piattaforme multimediali </a:t>
            </a:r>
          </a:p>
          <a:p>
            <a:r>
              <a:rPr lang="it-IT" altLang="it-IT" sz="2000" b="1" i="0">
                <a:latin typeface="Arial" panose="020B0604020202020204" pitchFamily="34" charset="0"/>
                <a:cs typeface="Times New Roman" panose="02020603050405020304" pitchFamily="18" charset="0"/>
              </a:rPr>
              <a:t>su base cinematografica, </a:t>
            </a:r>
          </a:p>
          <a:p>
            <a:r>
              <a:rPr lang="it-IT" altLang="it-IT" sz="2000" b="1" i="0">
                <a:latin typeface="Arial" panose="020B0604020202020204" pitchFamily="34" charset="0"/>
                <a:cs typeface="Times New Roman" panose="02020603050405020304" pitchFamily="18" charset="0"/>
              </a:rPr>
              <a:t>la creazione di videogiochi, </a:t>
            </a:r>
          </a:p>
          <a:p>
            <a:r>
              <a:rPr lang="it-IT" altLang="it-IT" sz="2000" b="1" i="0">
                <a:latin typeface="Arial" panose="020B0604020202020204" pitchFamily="34" charset="0"/>
                <a:cs typeface="Times New Roman" panose="02020603050405020304" pitchFamily="18" charset="0"/>
              </a:rPr>
              <a:t>hanno ampliato anziché restringere gli orizzonti del cinema.</a:t>
            </a:r>
            <a:r>
              <a:rPr lang="it-IT" altLang="it-IT" sz="2000" b="1">
                <a:cs typeface="Times New Roman" panose="02020603050405020304" pitchFamily="18" charset="0"/>
              </a:rPr>
              <a:t> </a:t>
            </a:r>
          </a:p>
        </p:txBody>
      </p:sp>
      <p:pic>
        <p:nvPicPr>
          <p:cNvPr id="99333" name="Picture 6" descr="fut_3">
            <a:extLst>
              <a:ext uri="{FF2B5EF4-FFF2-40B4-BE49-F238E27FC236}">
                <a16:creationId xmlns:a16="http://schemas.microsoft.com/office/drawing/2014/main" id="{60E23C97-EDF3-41CE-9B61-9DA05414E0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2286000"/>
            <a:ext cx="317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blinds(horizontal)">
                                      <p:cBhvr>
                                        <p:cTn id="7"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101378" name="Picture 2" descr="LOG_OD_01">
            <a:extLst>
              <a:ext uri="{FF2B5EF4-FFF2-40B4-BE49-F238E27FC236}">
                <a16:creationId xmlns:a16="http://schemas.microsoft.com/office/drawing/2014/main" id="{453E3E0A-CF1D-46DE-A47A-0AF17D0E45AC}"/>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a:extLst>
              <a:ext uri="{FF2B5EF4-FFF2-40B4-BE49-F238E27FC236}">
                <a16:creationId xmlns:a16="http://schemas.microsoft.com/office/drawing/2014/main" id="{00786BA1-CDA6-48FF-919F-3CE89C1F73DA}"/>
              </a:ext>
            </a:extLst>
          </p:cNvPr>
          <p:cNvSpPr>
            <a:spLocks noGrp="1" noChangeArrowheads="1"/>
          </p:cNvSpPr>
          <p:nvPr>
            <p:ph type="title"/>
          </p:nvPr>
        </p:nvSpPr>
        <p:spPr>
          <a:xfrm>
            <a:off x="2362200" y="228600"/>
            <a:ext cx="5181600" cy="609600"/>
          </a:xfrm>
        </p:spPr>
        <p:txBody>
          <a:bodyPr/>
          <a:lstStyle/>
          <a:p>
            <a:r>
              <a:rPr lang="it-IT" altLang="it-IT" sz="2400"/>
              <a:t>Il percorso del fumetto  ….</a:t>
            </a:r>
          </a:p>
        </p:txBody>
      </p:sp>
      <p:sp>
        <p:nvSpPr>
          <p:cNvPr id="142341" name="Text Box 5">
            <a:extLst>
              <a:ext uri="{FF2B5EF4-FFF2-40B4-BE49-F238E27FC236}">
                <a16:creationId xmlns:a16="http://schemas.microsoft.com/office/drawing/2014/main" id="{1631882D-6F63-4F78-8C43-38A776850829}"/>
              </a:ext>
            </a:extLst>
          </p:cNvPr>
          <p:cNvSpPr txBox="1">
            <a:spLocks noChangeArrowheads="1"/>
          </p:cNvSpPr>
          <p:nvPr/>
        </p:nvSpPr>
        <p:spPr bwMode="auto">
          <a:xfrm>
            <a:off x="152400" y="1444625"/>
            <a:ext cx="5767388"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20000"/>
              </a:lnSpc>
            </a:pPr>
            <a:r>
              <a:rPr lang="it-IT" altLang="it-IT" sz="2000" b="1" i="0">
                <a:latin typeface="Arial" panose="020B0604020202020204" pitchFamily="34" charset="0"/>
                <a:cs typeface="Times New Roman" panose="02020603050405020304" pitchFamily="18" charset="0"/>
              </a:rPr>
              <a:t>il percorso del fumetto, storicamente, </a:t>
            </a:r>
          </a:p>
          <a:p>
            <a:pPr>
              <a:lnSpc>
                <a:spcPct val="120000"/>
              </a:lnSpc>
            </a:pPr>
            <a:r>
              <a:rPr lang="it-IT" altLang="it-IT" sz="2000" b="1" i="0">
                <a:latin typeface="Arial" panose="020B0604020202020204" pitchFamily="34" charset="0"/>
                <a:cs typeface="Times New Roman" panose="02020603050405020304" pitchFamily="18" charset="0"/>
              </a:rPr>
              <a:t>è sempre stato parallelo a quello del cinema. </a:t>
            </a:r>
          </a:p>
          <a:p>
            <a:pPr>
              <a:lnSpc>
                <a:spcPct val="120000"/>
              </a:lnSpc>
            </a:pPr>
            <a:r>
              <a:rPr lang="it-IT" altLang="it-IT" sz="2000" b="1" i="0">
                <a:latin typeface="Arial" panose="020B0604020202020204" pitchFamily="34" charset="0"/>
                <a:cs typeface="Times New Roman" panose="02020603050405020304" pitchFamily="18" charset="0"/>
              </a:rPr>
              <a:t>Sia da un punto di vista espressivo </a:t>
            </a:r>
          </a:p>
          <a:p>
            <a:pPr>
              <a:lnSpc>
                <a:spcPct val="120000"/>
              </a:lnSpc>
            </a:pPr>
            <a:r>
              <a:rPr lang="it-IT" altLang="it-IT" sz="2000" b="1" i="0">
                <a:latin typeface="Arial" panose="020B0604020202020204" pitchFamily="34" charset="0"/>
                <a:cs typeface="Times New Roman" panose="02020603050405020304" pitchFamily="18" charset="0"/>
              </a:rPr>
              <a:t>che a livello tematico. </a:t>
            </a:r>
          </a:p>
          <a:p>
            <a:pPr>
              <a:lnSpc>
                <a:spcPct val="120000"/>
              </a:lnSpc>
            </a:pPr>
            <a:r>
              <a:rPr lang="it-IT" altLang="it-IT" sz="2000" b="1" i="0">
                <a:latin typeface="Arial" panose="020B0604020202020204" pitchFamily="34" charset="0"/>
                <a:cs typeface="Times New Roman" panose="02020603050405020304" pitchFamily="18" charset="0"/>
              </a:rPr>
              <a:t>Solo di recente i comics hanno perso terreno. </a:t>
            </a:r>
          </a:p>
          <a:p>
            <a:pPr>
              <a:lnSpc>
                <a:spcPct val="120000"/>
              </a:lnSpc>
            </a:pPr>
            <a:r>
              <a:rPr lang="it-IT" altLang="it-IT" sz="2000" b="1" i="0">
                <a:latin typeface="Arial" panose="020B0604020202020204" pitchFamily="34" charset="0"/>
                <a:cs typeface="Times New Roman" panose="02020603050405020304" pitchFamily="18" charset="0"/>
              </a:rPr>
              <a:t>Perché anche il più abile dei disegnatori </a:t>
            </a:r>
          </a:p>
          <a:p>
            <a:pPr>
              <a:lnSpc>
                <a:spcPct val="120000"/>
              </a:lnSpc>
            </a:pPr>
            <a:r>
              <a:rPr lang="it-IT" altLang="it-IT" sz="2000" b="1" i="0">
                <a:latin typeface="Arial" panose="020B0604020202020204" pitchFamily="34" charset="0"/>
                <a:cs typeface="Times New Roman" panose="02020603050405020304" pitchFamily="18" charset="0"/>
              </a:rPr>
              <a:t>non può certo riprodurre l'immagine e </a:t>
            </a:r>
          </a:p>
          <a:p>
            <a:pPr>
              <a:lnSpc>
                <a:spcPct val="120000"/>
              </a:lnSpc>
            </a:pPr>
            <a:r>
              <a:rPr lang="it-IT" altLang="it-IT" sz="2000" b="1" i="0">
                <a:latin typeface="Arial" panose="020B0604020202020204" pitchFamily="34" charset="0"/>
                <a:cs typeface="Times New Roman" panose="02020603050405020304" pitchFamily="18" charset="0"/>
              </a:rPr>
              <a:t>la narrazione tipiche di una steady-cam, </a:t>
            </a:r>
          </a:p>
          <a:p>
            <a:pPr>
              <a:lnSpc>
                <a:spcPct val="120000"/>
              </a:lnSpc>
            </a:pPr>
            <a:r>
              <a:rPr lang="it-IT" altLang="it-IT" sz="2000" b="1" i="0">
                <a:latin typeface="Arial" panose="020B0604020202020204" pitchFamily="34" charset="0"/>
                <a:cs typeface="Times New Roman" panose="02020603050405020304" pitchFamily="18" charset="0"/>
              </a:rPr>
              <a:t>o di un effetto speciale del computer. </a:t>
            </a:r>
          </a:p>
          <a:p>
            <a:pPr>
              <a:lnSpc>
                <a:spcPct val="120000"/>
              </a:lnSpc>
            </a:pPr>
            <a:r>
              <a:rPr lang="it-IT" altLang="it-IT" sz="2000" b="1" i="0">
                <a:latin typeface="Arial" panose="020B0604020202020204" pitchFamily="34" charset="0"/>
                <a:cs typeface="Times New Roman" panose="02020603050405020304" pitchFamily="18" charset="0"/>
              </a:rPr>
              <a:t>Può, però, muoversi alla pari, </a:t>
            </a:r>
          </a:p>
          <a:p>
            <a:pPr>
              <a:lnSpc>
                <a:spcPct val="120000"/>
              </a:lnSpc>
            </a:pPr>
            <a:r>
              <a:rPr lang="it-IT" altLang="it-IT" sz="2000" b="1" i="0">
                <a:latin typeface="Arial" panose="020B0604020202020204" pitchFamily="34" charset="0"/>
                <a:cs typeface="Times New Roman" panose="02020603050405020304" pitchFamily="18" charset="0"/>
              </a:rPr>
              <a:t>seppure in maniera diversa. </a:t>
            </a:r>
          </a:p>
        </p:txBody>
      </p:sp>
      <p:pic>
        <p:nvPicPr>
          <p:cNvPr id="101381" name="Picture 6" descr="il pianeta">
            <a:extLst>
              <a:ext uri="{FF2B5EF4-FFF2-40B4-BE49-F238E27FC236}">
                <a16:creationId xmlns:a16="http://schemas.microsoft.com/office/drawing/2014/main" id="{13E71648-DDF4-4E55-A612-6B54199E21C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7400" y="1219200"/>
            <a:ext cx="30781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linds(horizontal)">
                                      <p:cBhvr>
                                        <p:cTn id="7"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11266" name="Picture 2" descr="LOG_OD_01">
            <a:extLst>
              <a:ext uri="{FF2B5EF4-FFF2-40B4-BE49-F238E27FC236}">
                <a16:creationId xmlns:a16="http://schemas.microsoft.com/office/drawing/2014/main" id="{6EF41EF5-31C5-4129-90D6-5B5EF5289735}"/>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tex_g01">
            <a:extLst>
              <a:ext uri="{FF2B5EF4-FFF2-40B4-BE49-F238E27FC236}">
                <a16:creationId xmlns:a16="http://schemas.microsoft.com/office/drawing/2014/main" id="{FD803B77-F4C3-4B67-A49F-4ACA1FB8A89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a:extLst>
              <a:ext uri="{FF2B5EF4-FFF2-40B4-BE49-F238E27FC236}">
                <a16:creationId xmlns:a16="http://schemas.microsoft.com/office/drawing/2014/main" id="{D969BC64-54ED-43CD-B4F1-49A5E8693BC7}"/>
              </a:ext>
            </a:extLst>
          </p:cNvPr>
          <p:cNvSpPr>
            <a:spLocks noGrp="1" noChangeArrowheads="1"/>
          </p:cNvSpPr>
          <p:nvPr>
            <p:ph type="title"/>
          </p:nvPr>
        </p:nvSpPr>
        <p:spPr>
          <a:xfrm>
            <a:off x="2362200" y="228600"/>
            <a:ext cx="5181600" cy="609600"/>
          </a:xfrm>
        </p:spPr>
        <p:txBody>
          <a:bodyPr/>
          <a:lstStyle/>
          <a:p>
            <a:r>
              <a:rPr lang="it-IT" altLang="it-IT" sz="2400">
                <a:solidFill>
                  <a:srgbClr val="FFFFFF"/>
                </a:solidFill>
              </a:rPr>
              <a:t>Fumetti</a:t>
            </a:r>
          </a:p>
        </p:txBody>
      </p:sp>
      <p:sp>
        <p:nvSpPr>
          <p:cNvPr id="11269" name="Text Box 4">
            <a:extLst>
              <a:ext uri="{FF2B5EF4-FFF2-40B4-BE49-F238E27FC236}">
                <a16:creationId xmlns:a16="http://schemas.microsoft.com/office/drawing/2014/main" id="{63733E2B-8C0B-4B92-8112-54A6AF67DFF1}"/>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p>
        </p:txBody>
      </p:sp>
      <p:sp>
        <p:nvSpPr>
          <p:cNvPr id="11270" name="Text Box 8">
            <a:extLst>
              <a:ext uri="{FF2B5EF4-FFF2-40B4-BE49-F238E27FC236}">
                <a16:creationId xmlns:a16="http://schemas.microsoft.com/office/drawing/2014/main" id="{1B42CDCA-2713-4ABC-A704-767978535707}"/>
              </a:ext>
            </a:extLst>
          </p:cNvPr>
          <p:cNvSpPr txBox="1">
            <a:spLocks noChangeArrowheads="1"/>
          </p:cNvSpPr>
          <p:nvPr/>
        </p:nvSpPr>
        <p:spPr bwMode="auto">
          <a:xfrm>
            <a:off x="609600" y="1600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endParaRPr lang="it-IT" altLang="it-IT"/>
          </a:p>
        </p:txBody>
      </p:sp>
      <p:sp>
        <p:nvSpPr>
          <p:cNvPr id="64521" name="Text Box 9">
            <a:extLst>
              <a:ext uri="{FF2B5EF4-FFF2-40B4-BE49-F238E27FC236}">
                <a16:creationId xmlns:a16="http://schemas.microsoft.com/office/drawing/2014/main" id="{428DCAA9-B048-4B80-AABE-C2B32C9792A3}"/>
              </a:ext>
            </a:extLst>
          </p:cNvPr>
          <p:cNvSpPr txBox="1">
            <a:spLocks noChangeArrowheads="1"/>
          </p:cNvSpPr>
          <p:nvPr/>
        </p:nvSpPr>
        <p:spPr bwMode="auto">
          <a:xfrm>
            <a:off x="228600" y="1752600"/>
            <a:ext cx="22399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solidFill>
                  <a:srgbClr val="FAFD00"/>
                </a:solidFill>
                <a:latin typeface="Balloon Bd BT" pitchFamily="66" charset="0"/>
              </a:rPr>
              <a:t>Una  corretta</a:t>
            </a:r>
          </a:p>
          <a:p>
            <a:r>
              <a:rPr lang="it-IT" altLang="it-IT" sz="2000" b="1">
                <a:solidFill>
                  <a:srgbClr val="FAFD00"/>
                </a:solidFill>
                <a:latin typeface="Balloon Bd BT" pitchFamily="66" charset="0"/>
              </a:rPr>
              <a:t>‘’grammatica </a:t>
            </a:r>
          </a:p>
          <a:p>
            <a:r>
              <a:rPr lang="it-IT" altLang="it-IT" sz="2000" b="1">
                <a:solidFill>
                  <a:srgbClr val="FAFD00"/>
                </a:solidFill>
                <a:latin typeface="Balloon Bd BT" pitchFamily="66" charset="0"/>
              </a:rPr>
              <a:t>della  inquadratura’</a:t>
            </a:r>
          </a:p>
          <a:p>
            <a:r>
              <a:rPr lang="it-IT" altLang="it-IT" sz="2000" b="1">
                <a:solidFill>
                  <a:srgbClr val="FAFD00"/>
                </a:solidFill>
                <a:latin typeface="Balloon Bd BT" pitchFamily="66" charset="0"/>
              </a:rPr>
              <a:t>…</a:t>
            </a:r>
          </a:p>
        </p:txBody>
      </p:sp>
      <p:sp>
        <p:nvSpPr>
          <p:cNvPr id="64522" name="Text Box 10">
            <a:extLst>
              <a:ext uri="{FF2B5EF4-FFF2-40B4-BE49-F238E27FC236}">
                <a16:creationId xmlns:a16="http://schemas.microsoft.com/office/drawing/2014/main" id="{C91AB814-2C59-46F8-9DA2-71F2E3A06925}"/>
              </a:ext>
            </a:extLst>
          </p:cNvPr>
          <p:cNvSpPr txBox="1">
            <a:spLocks noChangeArrowheads="1"/>
          </p:cNvSpPr>
          <p:nvPr/>
        </p:nvSpPr>
        <p:spPr bwMode="auto">
          <a:xfrm>
            <a:off x="6629400" y="1828800"/>
            <a:ext cx="1827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solidFill>
                  <a:srgbClr val="FAFD00"/>
                </a:solidFill>
                <a:latin typeface="Balloon Bd BT" pitchFamily="66" charset="0"/>
              </a:rPr>
              <a:t>…  consente</a:t>
            </a:r>
          </a:p>
          <a:p>
            <a:r>
              <a:rPr lang="it-IT" altLang="it-IT" sz="2000" b="1">
                <a:solidFill>
                  <a:srgbClr val="FAFD00"/>
                </a:solidFill>
                <a:latin typeface="Balloon Bd BT" pitchFamily="66" charset="0"/>
              </a:rPr>
              <a:t>‘di  decodificare</a:t>
            </a:r>
          </a:p>
          <a:p>
            <a:r>
              <a:rPr lang="it-IT" altLang="it-IT" sz="2000" b="1">
                <a:solidFill>
                  <a:srgbClr val="FAFD00"/>
                </a:solidFill>
                <a:latin typeface="Balloon Bd BT" pitchFamily="66" charset="0"/>
              </a:rPr>
              <a:t>Il  racconto</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p:cTn id="7" dur="500" fill="hold"/>
                                        <p:tgtEl>
                                          <p:spTgt spid="64519"/>
                                        </p:tgtEl>
                                        <p:attrNameLst>
                                          <p:attrName>ppt_x</p:attrName>
                                        </p:attrNameLst>
                                      </p:cBhvr>
                                      <p:tavLst>
                                        <p:tav tm="0">
                                          <p:val>
                                            <p:strVal val="#ppt_x-#ppt_w/2"/>
                                          </p:val>
                                        </p:tav>
                                        <p:tav tm="100000">
                                          <p:val>
                                            <p:strVal val="#ppt_x"/>
                                          </p:val>
                                        </p:tav>
                                      </p:tavLst>
                                    </p:anim>
                                    <p:anim calcmode="lin" valueType="num">
                                      <p:cBhvr>
                                        <p:cTn id="8" dur="500" fill="hold"/>
                                        <p:tgtEl>
                                          <p:spTgt spid="64519"/>
                                        </p:tgtEl>
                                        <p:attrNameLst>
                                          <p:attrName>ppt_y</p:attrName>
                                        </p:attrNameLst>
                                      </p:cBhvr>
                                      <p:tavLst>
                                        <p:tav tm="0">
                                          <p:val>
                                            <p:strVal val="#ppt_y"/>
                                          </p:val>
                                        </p:tav>
                                        <p:tav tm="100000">
                                          <p:val>
                                            <p:strVal val="#ppt_y"/>
                                          </p:val>
                                        </p:tav>
                                      </p:tavLst>
                                    </p:anim>
                                    <p:anim calcmode="lin" valueType="num">
                                      <p:cBhvr>
                                        <p:cTn id="9" dur="500" fill="hold"/>
                                        <p:tgtEl>
                                          <p:spTgt spid="64519"/>
                                        </p:tgtEl>
                                        <p:attrNameLst>
                                          <p:attrName>ppt_w</p:attrName>
                                        </p:attrNameLst>
                                      </p:cBhvr>
                                      <p:tavLst>
                                        <p:tav tm="0">
                                          <p:val>
                                            <p:fltVal val="0"/>
                                          </p:val>
                                        </p:tav>
                                        <p:tav tm="100000">
                                          <p:val>
                                            <p:strVal val="#ppt_w"/>
                                          </p:val>
                                        </p:tav>
                                      </p:tavLst>
                                    </p:anim>
                                    <p:anim calcmode="lin" valueType="num">
                                      <p:cBhvr>
                                        <p:cTn id="10" dur="500" fill="hold"/>
                                        <p:tgtEl>
                                          <p:spTgt spid="6451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4521"/>
                                        </p:tgtEl>
                                        <p:attrNameLst>
                                          <p:attrName>style.visibility</p:attrName>
                                        </p:attrNameLst>
                                      </p:cBhvr>
                                      <p:to>
                                        <p:strVal val="visible"/>
                                      </p:to>
                                    </p:set>
                                    <p:anim calcmode="lin" valueType="num">
                                      <p:cBhvr additive="base">
                                        <p:cTn id="15" dur="500" fill="hold"/>
                                        <p:tgtEl>
                                          <p:spTgt spid="64521"/>
                                        </p:tgtEl>
                                        <p:attrNameLst>
                                          <p:attrName>ppt_x</p:attrName>
                                        </p:attrNameLst>
                                      </p:cBhvr>
                                      <p:tavLst>
                                        <p:tav tm="0">
                                          <p:val>
                                            <p:strVal val="0-#ppt_w/2"/>
                                          </p:val>
                                        </p:tav>
                                        <p:tav tm="100000">
                                          <p:val>
                                            <p:strVal val="#ppt_x"/>
                                          </p:val>
                                        </p:tav>
                                      </p:tavLst>
                                    </p:anim>
                                    <p:anim calcmode="lin" valueType="num">
                                      <p:cBhvr additive="base">
                                        <p:cTn id="16" dur="500" fill="hold"/>
                                        <p:tgtEl>
                                          <p:spTgt spid="6452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4522"/>
                                        </p:tgtEl>
                                        <p:attrNameLst>
                                          <p:attrName>style.visibility</p:attrName>
                                        </p:attrNameLst>
                                      </p:cBhvr>
                                      <p:to>
                                        <p:strVal val="visible"/>
                                      </p:to>
                                    </p:set>
                                    <p:anim calcmode="lin" valueType="num">
                                      <p:cBhvr additive="base">
                                        <p:cTn id="21" dur="500" fill="hold"/>
                                        <p:tgtEl>
                                          <p:spTgt spid="64522"/>
                                        </p:tgtEl>
                                        <p:attrNameLst>
                                          <p:attrName>ppt_x</p:attrName>
                                        </p:attrNameLst>
                                      </p:cBhvr>
                                      <p:tavLst>
                                        <p:tav tm="0">
                                          <p:val>
                                            <p:strVal val="1+#ppt_w/2"/>
                                          </p:val>
                                        </p:tav>
                                        <p:tav tm="100000">
                                          <p:val>
                                            <p:strVal val="#ppt_x"/>
                                          </p:val>
                                        </p:tav>
                                      </p:tavLst>
                                    </p:anim>
                                    <p:anim calcmode="lin" valueType="num">
                                      <p:cBhvr additive="base">
                                        <p:cTn id="22" dur="500" fill="hold"/>
                                        <p:tgtEl>
                                          <p:spTgt spid="645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utoUpdateAnimBg="0"/>
      <p:bldP spid="6452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103426" name="Picture 2" descr="LOG_OD_01">
            <a:extLst>
              <a:ext uri="{FF2B5EF4-FFF2-40B4-BE49-F238E27FC236}">
                <a16:creationId xmlns:a16="http://schemas.microsoft.com/office/drawing/2014/main" id="{1BD6E8EA-467A-4546-AC22-6F8E371DFE8E}"/>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a:extLst>
              <a:ext uri="{FF2B5EF4-FFF2-40B4-BE49-F238E27FC236}">
                <a16:creationId xmlns:a16="http://schemas.microsoft.com/office/drawing/2014/main" id="{46A1DBDA-AA97-4631-A0D3-DFAE20F54D1F}"/>
              </a:ext>
            </a:extLst>
          </p:cNvPr>
          <p:cNvSpPr>
            <a:spLocks noGrp="1" noChangeArrowheads="1"/>
          </p:cNvSpPr>
          <p:nvPr>
            <p:ph type="title"/>
          </p:nvPr>
        </p:nvSpPr>
        <p:spPr>
          <a:xfrm>
            <a:off x="2362200" y="228600"/>
            <a:ext cx="5181600" cy="609600"/>
          </a:xfrm>
        </p:spPr>
        <p:txBody>
          <a:bodyPr/>
          <a:lstStyle/>
          <a:p>
            <a:r>
              <a:rPr lang="it-IT" altLang="it-IT" sz="2400"/>
              <a:t> le nuove tecnologie ….</a:t>
            </a:r>
          </a:p>
        </p:txBody>
      </p:sp>
      <p:sp>
        <p:nvSpPr>
          <p:cNvPr id="144389" name="Text Box 5">
            <a:extLst>
              <a:ext uri="{FF2B5EF4-FFF2-40B4-BE49-F238E27FC236}">
                <a16:creationId xmlns:a16="http://schemas.microsoft.com/office/drawing/2014/main" id="{603BDC39-88E6-4DDC-9C4C-D85D1ECC1A6F}"/>
              </a:ext>
            </a:extLst>
          </p:cNvPr>
          <p:cNvSpPr txBox="1">
            <a:spLocks noChangeArrowheads="1"/>
          </p:cNvSpPr>
          <p:nvPr/>
        </p:nvSpPr>
        <p:spPr bwMode="auto">
          <a:xfrm>
            <a:off x="152400" y="1447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endParaRPr lang="it-IT" altLang="it-IT" b="1">
              <a:cs typeface="Times New Roman" panose="02020603050405020304" pitchFamily="18" charset="0"/>
            </a:endParaRPr>
          </a:p>
        </p:txBody>
      </p:sp>
      <p:sp>
        <p:nvSpPr>
          <p:cNvPr id="103429" name="Text Box 6">
            <a:extLst>
              <a:ext uri="{FF2B5EF4-FFF2-40B4-BE49-F238E27FC236}">
                <a16:creationId xmlns:a16="http://schemas.microsoft.com/office/drawing/2014/main" id="{F2A29ACF-3440-4BD3-910E-4D2455F84BDD}"/>
              </a:ext>
            </a:extLst>
          </p:cNvPr>
          <p:cNvSpPr txBox="1">
            <a:spLocks noChangeArrowheads="1"/>
          </p:cNvSpPr>
          <p:nvPr/>
        </p:nvSpPr>
        <p:spPr bwMode="auto">
          <a:xfrm>
            <a:off x="0" y="1371600"/>
            <a:ext cx="816610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20000"/>
              </a:lnSpc>
            </a:pPr>
            <a:r>
              <a:rPr lang="it-IT" altLang="it-IT" sz="2000" b="1" i="0">
                <a:latin typeface="Arial" panose="020B0604020202020204" pitchFamily="34" charset="0"/>
                <a:cs typeface="Times New Roman" panose="02020603050405020304" pitchFamily="18" charset="0"/>
              </a:rPr>
              <a:t>Si possono elaborare </a:t>
            </a:r>
          </a:p>
          <a:p>
            <a:pPr>
              <a:lnSpc>
                <a:spcPct val="120000"/>
              </a:lnSpc>
            </a:pPr>
            <a:r>
              <a:rPr lang="it-IT" altLang="it-IT" sz="2000" b="1" i="0">
                <a:latin typeface="Arial" panose="020B0604020202020204" pitchFamily="34" charset="0"/>
                <a:cs typeface="Times New Roman" panose="02020603050405020304" pitchFamily="18" charset="0"/>
              </a:rPr>
              <a:t>scenografie fotografiche, assolutamente </a:t>
            </a:r>
          </a:p>
          <a:p>
            <a:pPr>
              <a:lnSpc>
                <a:spcPct val="120000"/>
              </a:lnSpc>
            </a:pPr>
            <a:r>
              <a:rPr lang="it-IT" altLang="it-IT" sz="2000" b="1" i="0">
                <a:latin typeface="Arial" panose="020B0604020202020204" pitchFamily="34" charset="0"/>
                <a:cs typeface="Times New Roman" panose="02020603050405020304" pitchFamily="18" charset="0"/>
              </a:rPr>
              <a:t>realistiche e tridimensionali a cui </a:t>
            </a:r>
          </a:p>
          <a:p>
            <a:pPr>
              <a:lnSpc>
                <a:spcPct val="120000"/>
              </a:lnSpc>
            </a:pPr>
            <a:r>
              <a:rPr lang="it-IT" altLang="it-IT" sz="2000" b="1" i="0">
                <a:latin typeface="Arial" panose="020B0604020202020204" pitchFamily="34" charset="0"/>
                <a:cs typeface="Times New Roman" panose="02020603050405020304" pitchFamily="18" charset="0"/>
              </a:rPr>
              <a:t>giustapporre personaggi iconici. </a:t>
            </a:r>
          </a:p>
          <a:p>
            <a:pPr>
              <a:lnSpc>
                <a:spcPct val="120000"/>
              </a:lnSpc>
            </a:pPr>
            <a:r>
              <a:rPr lang="it-IT" altLang="it-IT" sz="2000" b="1" i="0">
                <a:latin typeface="Arial" panose="020B0604020202020204" pitchFamily="34" charset="0"/>
                <a:cs typeface="Times New Roman" panose="02020603050405020304" pitchFamily="18" charset="0"/>
              </a:rPr>
              <a:t>Il che, in un certo qual modo, è già </a:t>
            </a:r>
          </a:p>
          <a:p>
            <a:pPr>
              <a:lnSpc>
                <a:spcPct val="120000"/>
              </a:lnSpc>
            </a:pPr>
            <a:r>
              <a:rPr lang="it-IT" altLang="it-IT" sz="2000" b="1" i="0">
                <a:latin typeface="Arial" panose="020B0604020202020204" pitchFamily="34" charset="0"/>
                <a:cs typeface="Times New Roman" panose="02020603050405020304" pitchFamily="18" charset="0"/>
              </a:rPr>
              <a:t>stato iniziato da autori giapponesi.</a:t>
            </a:r>
          </a:p>
          <a:p>
            <a:pPr>
              <a:lnSpc>
                <a:spcPct val="120000"/>
              </a:lnSpc>
            </a:pPr>
            <a:r>
              <a:rPr lang="it-IT" altLang="it-IT" sz="2000" b="1" i="0">
                <a:latin typeface="Arial" panose="020B0604020202020204" pitchFamily="34" charset="0"/>
                <a:cs typeface="Times New Roman" panose="02020603050405020304" pitchFamily="18" charset="0"/>
              </a:rPr>
              <a:t> Un simile trattamento dell'immagine </a:t>
            </a:r>
          </a:p>
          <a:p>
            <a:pPr>
              <a:lnSpc>
                <a:spcPct val="120000"/>
              </a:lnSpc>
            </a:pPr>
            <a:r>
              <a:rPr lang="it-IT" altLang="it-IT" sz="2000" b="1" i="0">
                <a:latin typeface="Arial" panose="020B0604020202020204" pitchFamily="34" charset="0"/>
                <a:cs typeface="Times New Roman" panose="02020603050405020304" pitchFamily="18" charset="0"/>
              </a:rPr>
              <a:t>favorisce ancora di più </a:t>
            </a:r>
          </a:p>
          <a:p>
            <a:pPr>
              <a:lnSpc>
                <a:spcPct val="120000"/>
              </a:lnSpc>
            </a:pPr>
            <a:r>
              <a:rPr lang="it-IT" altLang="it-IT" sz="2000" b="1" i="0">
                <a:latin typeface="Arial" panose="020B0604020202020204" pitchFamily="34" charset="0"/>
                <a:cs typeface="Times New Roman" panose="02020603050405020304" pitchFamily="18" charset="0"/>
              </a:rPr>
              <a:t>l'identificazione del lettore. </a:t>
            </a:r>
          </a:p>
          <a:p>
            <a:pPr>
              <a:lnSpc>
                <a:spcPct val="120000"/>
              </a:lnSpc>
            </a:pPr>
            <a:r>
              <a:rPr lang="it-IT" altLang="it-IT" sz="2000" b="1" i="0">
                <a:latin typeface="Arial" panose="020B0604020202020204" pitchFamily="34" charset="0"/>
                <a:cs typeface="Times New Roman" panose="02020603050405020304" pitchFamily="18" charset="0"/>
              </a:rPr>
              <a:t>Infatti nessuno si riconosce in un paesaggio. </a:t>
            </a:r>
          </a:p>
          <a:p>
            <a:pPr>
              <a:lnSpc>
                <a:spcPct val="120000"/>
              </a:lnSpc>
            </a:pPr>
            <a:r>
              <a:rPr lang="it-IT" altLang="it-IT" sz="2000" b="1" i="0">
                <a:latin typeface="Arial" panose="020B0604020202020204" pitchFamily="34" charset="0"/>
                <a:cs typeface="Times New Roman" panose="02020603050405020304" pitchFamily="18" charset="0"/>
              </a:rPr>
              <a:t>Ma lo riconosce. </a:t>
            </a:r>
          </a:p>
          <a:p>
            <a:pPr>
              <a:lnSpc>
                <a:spcPct val="120000"/>
              </a:lnSpc>
            </a:pPr>
            <a:r>
              <a:rPr lang="it-IT" altLang="it-IT" sz="2000" b="1" i="0">
                <a:latin typeface="Arial" panose="020B0604020202020204" pitchFamily="34" charset="0"/>
                <a:cs typeface="Times New Roman" panose="02020603050405020304" pitchFamily="18" charset="0"/>
              </a:rPr>
              <a:t>Quindi la percezione della finzione come realtà è ancora più forte.</a:t>
            </a:r>
            <a:r>
              <a:rPr lang="it-IT" altLang="it-IT" b="1">
                <a:cs typeface="Times New Roman" panose="02020603050405020304" pitchFamily="18" charset="0"/>
              </a:rPr>
              <a:t> </a:t>
            </a:r>
          </a:p>
        </p:txBody>
      </p:sp>
      <p:pic>
        <p:nvPicPr>
          <p:cNvPr id="103430" name="Picture 8" descr="fut_2">
            <a:extLst>
              <a:ext uri="{FF2B5EF4-FFF2-40B4-BE49-F238E27FC236}">
                <a16:creationId xmlns:a16="http://schemas.microsoft.com/office/drawing/2014/main" id="{DF5B6570-79D7-4CD6-AC27-031206C8985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1524000"/>
            <a:ext cx="36195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44389"/>
                                        </p:tgtEl>
                                        <p:attrNameLst>
                                          <p:attrName>style.visibility</p:attrName>
                                        </p:attrNameLst>
                                      </p:cBhvr>
                                      <p:to>
                                        <p:strVal val="visible"/>
                                      </p:to>
                                    </p:set>
                                    <p:animEffect transition="in" filter="blinds(horizontal)">
                                      <p:cBhvr>
                                        <p:cTn id="7"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105474" name="Picture 2" descr="LOG_OD_01">
            <a:extLst>
              <a:ext uri="{FF2B5EF4-FFF2-40B4-BE49-F238E27FC236}">
                <a16:creationId xmlns:a16="http://schemas.microsoft.com/office/drawing/2014/main" id="{30719E14-5DC0-4A8D-818C-7018C1123A2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a:extLst>
              <a:ext uri="{FF2B5EF4-FFF2-40B4-BE49-F238E27FC236}">
                <a16:creationId xmlns:a16="http://schemas.microsoft.com/office/drawing/2014/main" id="{43817073-0442-47C6-89C4-E7AE26110C44}"/>
              </a:ext>
            </a:extLst>
          </p:cNvPr>
          <p:cNvSpPr>
            <a:spLocks noGrp="1" noChangeArrowheads="1"/>
          </p:cNvSpPr>
          <p:nvPr>
            <p:ph type="title"/>
          </p:nvPr>
        </p:nvSpPr>
        <p:spPr>
          <a:xfrm>
            <a:off x="3124200" y="228600"/>
            <a:ext cx="5181600" cy="609600"/>
          </a:xfrm>
        </p:spPr>
        <p:txBody>
          <a:bodyPr/>
          <a:lstStyle/>
          <a:p>
            <a:r>
              <a:rPr lang="it-IT" altLang="it-IT" sz="2400"/>
              <a:t> </a:t>
            </a:r>
            <a:r>
              <a:rPr lang="it-IT" altLang="it-IT" sz="2000" b="1"/>
              <a:t>scoprire l’essenza del fumetto ….</a:t>
            </a:r>
          </a:p>
        </p:txBody>
      </p:sp>
      <p:sp>
        <p:nvSpPr>
          <p:cNvPr id="146436" name="Text Box 4">
            <a:extLst>
              <a:ext uri="{FF2B5EF4-FFF2-40B4-BE49-F238E27FC236}">
                <a16:creationId xmlns:a16="http://schemas.microsoft.com/office/drawing/2014/main" id="{69753515-1D2A-4EE0-9DE7-539BC82F4877}"/>
              </a:ext>
            </a:extLst>
          </p:cNvPr>
          <p:cNvSpPr txBox="1">
            <a:spLocks noChangeArrowheads="1"/>
          </p:cNvSpPr>
          <p:nvPr/>
        </p:nvSpPr>
        <p:spPr bwMode="auto">
          <a:xfrm>
            <a:off x="152400" y="1447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endParaRPr lang="it-IT" altLang="it-IT" b="1">
              <a:cs typeface="Times New Roman" panose="02020603050405020304" pitchFamily="18" charset="0"/>
            </a:endParaRPr>
          </a:p>
        </p:txBody>
      </p:sp>
      <p:sp>
        <p:nvSpPr>
          <p:cNvPr id="105477" name="Text Box 5">
            <a:extLst>
              <a:ext uri="{FF2B5EF4-FFF2-40B4-BE49-F238E27FC236}">
                <a16:creationId xmlns:a16="http://schemas.microsoft.com/office/drawing/2014/main" id="{7418790D-9A52-4943-9458-CDB5491430F5}"/>
              </a:ext>
            </a:extLst>
          </p:cNvPr>
          <p:cNvSpPr txBox="1">
            <a:spLocks noChangeArrowheads="1"/>
          </p:cNvSpPr>
          <p:nvPr/>
        </p:nvSpPr>
        <p:spPr bwMode="auto">
          <a:xfrm>
            <a:off x="0" y="1600200"/>
            <a:ext cx="5976938"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i="0">
                <a:latin typeface="Arial" panose="020B0604020202020204" pitchFamily="34" charset="0"/>
                <a:cs typeface="Times New Roman" panose="02020603050405020304" pitchFamily="18" charset="0"/>
              </a:rPr>
              <a:t>Tutti  si riconoscono in un volto iconico </a:t>
            </a:r>
          </a:p>
          <a:p>
            <a:r>
              <a:rPr lang="it-IT" altLang="it-IT" sz="2000" b="1" i="0">
                <a:latin typeface="Arial" panose="020B0604020202020204" pitchFamily="34" charset="0"/>
                <a:cs typeface="Times New Roman" panose="02020603050405020304" pitchFamily="18" charset="0"/>
              </a:rPr>
              <a:t>perché quel volto appartiene a tutti. </a:t>
            </a:r>
          </a:p>
          <a:p>
            <a:endParaRPr lang="it-IT" altLang="it-IT" sz="2000" b="1" i="0">
              <a:latin typeface="Arial" panose="020B0604020202020204" pitchFamily="34" charset="0"/>
              <a:cs typeface="Times New Roman" panose="02020603050405020304" pitchFamily="18" charset="0"/>
            </a:endParaRPr>
          </a:p>
          <a:p>
            <a:r>
              <a:rPr lang="it-IT" altLang="it-IT" sz="2000" b="1" i="0">
                <a:latin typeface="Arial" panose="020B0604020202020204" pitchFamily="34" charset="0"/>
                <a:cs typeface="Times New Roman" panose="02020603050405020304" pitchFamily="18" charset="0"/>
              </a:rPr>
              <a:t>Le indicazioni fornite non sono esaustive. </a:t>
            </a:r>
          </a:p>
          <a:p>
            <a:r>
              <a:rPr lang="it-IT" altLang="it-IT" sz="2000" b="1" i="0">
                <a:latin typeface="Arial" panose="020B0604020202020204" pitchFamily="34" charset="0"/>
                <a:cs typeface="Times New Roman" panose="02020603050405020304" pitchFamily="18" charset="0"/>
              </a:rPr>
              <a:t>I suggerimenti espressi non sono </a:t>
            </a:r>
          </a:p>
          <a:p>
            <a:r>
              <a:rPr lang="it-IT" altLang="it-IT" sz="2000" b="1" i="0">
                <a:latin typeface="Arial" panose="020B0604020202020204" pitchFamily="34" charset="0"/>
                <a:cs typeface="Times New Roman" panose="02020603050405020304" pitchFamily="18" charset="0"/>
              </a:rPr>
              <a:t>la soluzione dei problemi, </a:t>
            </a:r>
          </a:p>
          <a:p>
            <a:r>
              <a:rPr lang="it-IT" altLang="it-IT" sz="2000" b="1" i="0">
                <a:latin typeface="Arial" panose="020B0604020202020204" pitchFamily="34" charset="0"/>
                <a:cs typeface="Times New Roman" panose="02020603050405020304" pitchFamily="18" charset="0"/>
              </a:rPr>
              <a:t>ma indicano una strada. </a:t>
            </a:r>
          </a:p>
          <a:p>
            <a:r>
              <a:rPr lang="it-IT" altLang="it-IT" sz="2000" b="1" i="0">
                <a:latin typeface="Arial" panose="020B0604020202020204" pitchFamily="34" charset="0"/>
                <a:cs typeface="Times New Roman" panose="02020603050405020304" pitchFamily="18" charset="0"/>
              </a:rPr>
              <a:t>Una strada che deve essere percorsa </a:t>
            </a:r>
          </a:p>
          <a:p>
            <a:r>
              <a:rPr lang="it-IT" altLang="it-IT" sz="2000" b="1" i="0">
                <a:latin typeface="Arial" panose="020B0604020202020204" pitchFamily="34" charset="0"/>
                <a:cs typeface="Times New Roman" panose="02020603050405020304" pitchFamily="18" charset="0"/>
              </a:rPr>
              <a:t>ma il cui cammino non è neppure incominciato. </a:t>
            </a:r>
          </a:p>
          <a:p>
            <a:r>
              <a:rPr lang="it-IT" altLang="it-IT" sz="2000" b="1" i="0">
                <a:latin typeface="Arial" panose="020B0604020202020204" pitchFamily="34" charset="0"/>
                <a:cs typeface="Times New Roman" panose="02020603050405020304" pitchFamily="18" charset="0"/>
              </a:rPr>
              <a:t>Perciò gli autori non devono più identificare </a:t>
            </a:r>
          </a:p>
          <a:p>
            <a:r>
              <a:rPr lang="it-IT" altLang="it-IT" sz="2000" b="1" i="0">
                <a:latin typeface="Arial" panose="020B0604020202020204" pitchFamily="34" charset="0"/>
                <a:cs typeface="Times New Roman" panose="02020603050405020304" pitchFamily="18" charset="0"/>
              </a:rPr>
              <a:t>il fumetto con la carta stampata, </a:t>
            </a:r>
          </a:p>
          <a:p>
            <a:r>
              <a:rPr lang="it-IT" altLang="it-IT" sz="2000" b="1" i="0">
                <a:latin typeface="Arial" panose="020B0604020202020204" pitchFamily="34" charset="0"/>
                <a:cs typeface="Times New Roman" panose="02020603050405020304" pitchFamily="18" charset="0"/>
              </a:rPr>
              <a:t>con la matita che lo disegna o con la china </a:t>
            </a:r>
          </a:p>
          <a:p>
            <a:r>
              <a:rPr lang="it-IT" altLang="it-IT" sz="2000" b="1" i="0">
                <a:latin typeface="Arial" panose="020B0604020202020204" pitchFamily="34" charset="0"/>
                <a:cs typeface="Times New Roman" panose="02020603050405020304" pitchFamily="18" charset="0"/>
              </a:rPr>
              <a:t>che gli regala ombre e profondità. </a:t>
            </a:r>
          </a:p>
          <a:p>
            <a:r>
              <a:rPr lang="it-IT" altLang="it-IT" sz="2000" b="1" i="0">
                <a:latin typeface="Arial" panose="020B0604020202020204" pitchFamily="34" charset="0"/>
                <a:cs typeface="Times New Roman" panose="02020603050405020304" pitchFamily="18" charset="0"/>
              </a:rPr>
              <a:t>Ma devono risalire a ciò che definisce </a:t>
            </a:r>
          </a:p>
          <a:p>
            <a:r>
              <a:rPr lang="it-IT" altLang="it-IT" sz="2000" b="1" i="0">
                <a:latin typeface="Arial" panose="020B0604020202020204" pitchFamily="34" charset="0"/>
                <a:cs typeface="Times New Roman" panose="02020603050405020304" pitchFamily="18" charset="0"/>
              </a:rPr>
              <a:t>il fumetto nella sua essenza. </a:t>
            </a:r>
          </a:p>
        </p:txBody>
      </p:sp>
      <p:pic>
        <p:nvPicPr>
          <p:cNvPr id="105478" name="Picture 6" descr="dylan dog">
            <a:extLst>
              <a:ext uri="{FF2B5EF4-FFF2-40B4-BE49-F238E27FC236}">
                <a16:creationId xmlns:a16="http://schemas.microsoft.com/office/drawing/2014/main" id="{9430BCA0-7E55-49EA-87A3-34BF018264D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1339850"/>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46436"/>
                                        </p:tgtEl>
                                        <p:attrNameLst>
                                          <p:attrName>style.visibility</p:attrName>
                                        </p:attrNameLst>
                                      </p:cBhvr>
                                      <p:to>
                                        <p:strVal val="visible"/>
                                      </p:to>
                                    </p:set>
                                    <p:animEffect transition="in" filter="blinds(horizontal)">
                                      <p:cBhvr>
                                        <p:cTn id="7"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107522" name="Picture 1026" descr="LOG_OD_01">
            <a:extLst>
              <a:ext uri="{FF2B5EF4-FFF2-40B4-BE49-F238E27FC236}">
                <a16:creationId xmlns:a16="http://schemas.microsoft.com/office/drawing/2014/main" id="{3C0C2DE8-CC9F-47B8-8A0A-3832E90F033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1027">
            <a:extLst>
              <a:ext uri="{FF2B5EF4-FFF2-40B4-BE49-F238E27FC236}">
                <a16:creationId xmlns:a16="http://schemas.microsoft.com/office/drawing/2014/main" id="{1BD6DEB1-F4F8-4EDE-9F97-FFE08AF8E2EA}"/>
              </a:ext>
            </a:extLst>
          </p:cNvPr>
          <p:cNvSpPr>
            <a:spLocks noGrp="1" noChangeArrowheads="1"/>
          </p:cNvSpPr>
          <p:nvPr>
            <p:ph type="title"/>
          </p:nvPr>
        </p:nvSpPr>
        <p:spPr>
          <a:xfrm>
            <a:off x="2971800" y="228600"/>
            <a:ext cx="5181600" cy="609600"/>
          </a:xfrm>
        </p:spPr>
        <p:txBody>
          <a:bodyPr/>
          <a:lstStyle/>
          <a:p>
            <a:r>
              <a:rPr lang="it-IT" altLang="it-IT" sz="2400"/>
              <a:t>Ritorno al futuro sperimentando ….     </a:t>
            </a:r>
          </a:p>
        </p:txBody>
      </p:sp>
      <p:sp>
        <p:nvSpPr>
          <p:cNvPr id="148485" name="Text Box 1029">
            <a:extLst>
              <a:ext uri="{FF2B5EF4-FFF2-40B4-BE49-F238E27FC236}">
                <a16:creationId xmlns:a16="http://schemas.microsoft.com/office/drawing/2014/main" id="{183AA515-FE4A-40AD-8E4C-D1DC8116B809}"/>
              </a:ext>
            </a:extLst>
          </p:cNvPr>
          <p:cNvSpPr txBox="1">
            <a:spLocks noChangeArrowheads="1"/>
          </p:cNvSpPr>
          <p:nvPr/>
        </p:nvSpPr>
        <p:spPr bwMode="auto">
          <a:xfrm>
            <a:off x="304800" y="1447800"/>
            <a:ext cx="56007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30000"/>
              </a:lnSpc>
            </a:pPr>
            <a:r>
              <a:rPr lang="it-IT" altLang="it-IT" b="1">
                <a:cs typeface="Times New Roman" panose="02020603050405020304" pitchFamily="18" charset="0"/>
              </a:rPr>
              <a:t>La sperimentazione dovrà tenere presenti </a:t>
            </a:r>
          </a:p>
          <a:p>
            <a:pPr>
              <a:lnSpc>
                <a:spcPct val="130000"/>
              </a:lnSpc>
            </a:pPr>
            <a:r>
              <a:rPr lang="it-IT" altLang="it-IT" b="1">
                <a:cs typeface="Times New Roman" panose="02020603050405020304" pitchFamily="18" charset="0"/>
              </a:rPr>
              <a:t>le nuove tecnologie. </a:t>
            </a:r>
          </a:p>
          <a:p>
            <a:pPr>
              <a:lnSpc>
                <a:spcPct val="130000"/>
              </a:lnSpc>
            </a:pPr>
            <a:r>
              <a:rPr lang="it-IT" altLang="it-IT" b="1">
                <a:cs typeface="Times New Roman" panose="02020603050405020304" pitchFamily="18" charset="0"/>
              </a:rPr>
              <a:t>Tanto da un punto di vista della diffusione </a:t>
            </a:r>
          </a:p>
          <a:p>
            <a:pPr>
              <a:lnSpc>
                <a:spcPct val="130000"/>
              </a:lnSpc>
            </a:pPr>
            <a:r>
              <a:rPr lang="it-IT" altLang="it-IT" b="1">
                <a:cs typeface="Times New Roman" panose="02020603050405020304" pitchFamily="18" charset="0"/>
              </a:rPr>
              <a:t>quanto dall'infinita gamma di potenzialità </a:t>
            </a:r>
          </a:p>
          <a:p>
            <a:pPr>
              <a:lnSpc>
                <a:spcPct val="130000"/>
              </a:lnSpc>
            </a:pPr>
            <a:r>
              <a:rPr lang="it-IT" altLang="it-IT" b="1">
                <a:cs typeface="Times New Roman" panose="02020603050405020304" pitchFamily="18" charset="0"/>
              </a:rPr>
              <a:t>espressive che offrono. </a:t>
            </a:r>
          </a:p>
          <a:p>
            <a:pPr>
              <a:lnSpc>
                <a:spcPct val="130000"/>
              </a:lnSpc>
            </a:pPr>
            <a:r>
              <a:rPr lang="it-IT" altLang="it-IT" b="1">
                <a:solidFill>
                  <a:schemeClr val="hlink"/>
                </a:solidFill>
                <a:cs typeface="Times New Roman" panose="02020603050405020304" pitchFamily="18" charset="0"/>
              </a:rPr>
              <a:t>Questa è la sfida che i fumettari del terzo </a:t>
            </a:r>
          </a:p>
          <a:p>
            <a:pPr>
              <a:lnSpc>
                <a:spcPct val="130000"/>
              </a:lnSpc>
            </a:pPr>
            <a:r>
              <a:rPr lang="it-IT" altLang="it-IT" b="1">
                <a:solidFill>
                  <a:schemeClr val="hlink"/>
                </a:solidFill>
                <a:cs typeface="Times New Roman" panose="02020603050405020304" pitchFamily="18" charset="0"/>
              </a:rPr>
              <a:t>millennio devono raccogliere e vincere.</a:t>
            </a:r>
            <a:r>
              <a:rPr lang="it-IT" altLang="it-IT" b="1">
                <a:cs typeface="Times New Roman" panose="02020603050405020304" pitchFamily="18" charset="0"/>
              </a:rPr>
              <a:t> </a:t>
            </a:r>
          </a:p>
          <a:p>
            <a:pPr>
              <a:lnSpc>
                <a:spcPct val="130000"/>
              </a:lnSpc>
            </a:pPr>
            <a:r>
              <a:rPr lang="it-IT" altLang="it-IT" b="1">
                <a:cs typeface="Times New Roman" panose="02020603050405020304" pitchFamily="18" charset="0"/>
              </a:rPr>
              <a:t>Senza rinnegare la carta stampata, </a:t>
            </a:r>
          </a:p>
          <a:p>
            <a:pPr>
              <a:lnSpc>
                <a:spcPct val="130000"/>
              </a:lnSpc>
            </a:pPr>
            <a:r>
              <a:rPr lang="it-IT" altLang="it-IT" b="1">
                <a:cs typeface="Times New Roman" panose="02020603050405020304" pitchFamily="18" charset="0"/>
              </a:rPr>
              <a:t>ma arricchendo il proprio bagaglio </a:t>
            </a:r>
          </a:p>
          <a:p>
            <a:pPr>
              <a:lnSpc>
                <a:spcPct val="130000"/>
              </a:lnSpc>
            </a:pPr>
            <a:r>
              <a:rPr lang="it-IT" altLang="it-IT" b="1">
                <a:cs typeface="Times New Roman" panose="02020603050405020304" pitchFamily="18" charset="0"/>
              </a:rPr>
              <a:t>di esperienze e creatività. </a:t>
            </a:r>
          </a:p>
          <a:p>
            <a:r>
              <a:rPr lang="it-IT" altLang="it-IT" b="1">
                <a:cs typeface="Times New Roman" panose="02020603050405020304" pitchFamily="18" charset="0"/>
              </a:rPr>
              <a:t> </a:t>
            </a:r>
          </a:p>
        </p:txBody>
      </p:sp>
      <p:pic>
        <p:nvPicPr>
          <p:cNvPr id="107525" name="Picture 1030" descr="fut_1">
            <a:extLst>
              <a:ext uri="{FF2B5EF4-FFF2-40B4-BE49-F238E27FC236}">
                <a16:creationId xmlns:a16="http://schemas.microsoft.com/office/drawing/2014/main" id="{6DBD4532-F3EC-4704-ABE8-55EA8821CBE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1905000"/>
            <a:ext cx="3101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blinds(horizontal)">
                                      <p:cBhvr>
                                        <p:cTn id="7" dur="5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109570" name="Picture 2" descr="LOG_OD_01">
            <a:extLst>
              <a:ext uri="{FF2B5EF4-FFF2-40B4-BE49-F238E27FC236}">
                <a16:creationId xmlns:a16="http://schemas.microsoft.com/office/drawing/2014/main" id="{F646DCF2-0105-4940-A74F-879601C070AF}"/>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2286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3">
            <a:extLst>
              <a:ext uri="{FF2B5EF4-FFF2-40B4-BE49-F238E27FC236}">
                <a16:creationId xmlns:a16="http://schemas.microsoft.com/office/drawing/2014/main" id="{EBB2AB5D-1939-4355-B92E-4DF4E7637BE0}"/>
              </a:ext>
            </a:extLst>
          </p:cNvPr>
          <p:cNvSpPr>
            <a:spLocks noGrp="1" noChangeArrowheads="1"/>
          </p:cNvSpPr>
          <p:nvPr>
            <p:ph type="title"/>
          </p:nvPr>
        </p:nvSpPr>
        <p:spPr>
          <a:xfrm>
            <a:off x="2895600" y="228600"/>
            <a:ext cx="5181600" cy="609600"/>
          </a:xfrm>
        </p:spPr>
        <p:txBody>
          <a:bodyPr/>
          <a:lstStyle/>
          <a:p>
            <a:r>
              <a:rPr lang="it-IT" altLang="it-IT" sz="2000" b="1"/>
              <a:t> …senza mitizzare il PC….</a:t>
            </a:r>
          </a:p>
        </p:txBody>
      </p:sp>
      <p:sp>
        <p:nvSpPr>
          <p:cNvPr id="150533" name="Text Box 5">
            <a:extLst>
              <a:ext uri="{FF2B5EF4-FFF2-40B4-BE49-F238E27FC236}">
                <a16:creationId xmlns:a16="http://schemas.microsoft.com/office/drawing/2014/main" id="{8FDBFBF5-48FA-4440-A50E-D8EDBA551992}"/>
              </a:ext>
            </a:extLst>
          </p:cNvPr>
          <p:cNvSpPr txBox="1">
            <a:spLocks noChangeArrowheads="1"/>
          </p:cNvSpPr>
          <p:nvPr/>
        </p:nvSpPr>
        <p:spPr bwMode="auto">
          <a:xfrm>
            <a:off x="15875" y="911225"/>
            <a:ext cx="714851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lnSpc>
                <a:spcPct val="120000"/>
              </a:lnSpc>
            </a:pPr>
            <a:r>
              <a:rPr lang="it-IT" altLang="it-IT" sz="2000" b="1" i="0">
                <a:latin typeface="Arial" panose="020B0604020202020204" pitchFamily="34" charset="0"/>
                <a:cs typeface="Times New Roman" panose="02020603050405020304" pitchFamily="18" charset="0"/>
              </a:rPr>
              <a:t>Il che non significa affatto mitizzare </a:t>
            </a:r>
          </a:p>
          <a:p>
            <a:pPr>
              <a:lnSpc>
                <a:spcPct val="120000"/>
              </a:lnSpc>
            </a:pPr>
            <a:r>
              <a:rPr lang="it-IT" altLang="it-IT" sz="2000" b="1" i="0">
                <a:latin typeface="Arial" panose="020B0604020202020204" pitchFamily="34" charset="0"/>
                <a:cs typeface="Times New Roman" panose="02020603050405020304" pitchFamily="18" charset="0"/>
              </a:rPr>
              <a:t>l'uso del computer. </a:t>
            </a:r>
          </a:p>
          <a:p>
            <a:pPr>
              <a:lnSpc>
                <a:spcPct val="120000"/>
              </a:lnSpc>
            </a:pPr>
            <a:r>
              <a:rPr lang="it-IT" altLang="it-IT" sz="2000" b="1" i="0">
                <a:latin typeface="Arial" panose="020B0604020202020204" pitchFamily="34" charset="0"/>
                <a:cs typeface="Times New Roman" panose="02020603050405020304" pitchFamily="18" charset="0"/>
              </a:rPr>
              <a:t>Un noto illustratore e animatore italiano, </a:t>
            </a:r>
          </a:p>
          <a:p>
            <a:pPr>
              <a:lnSpc>
                <a:spcPct val="120000"/>
              </a:lnSpc>
            </a:pPr>
            <a:r>
              <a:rPr lang="it-IT" altLang="it-IT" sz="2000" b="1" i="0">
                <a:latin typeface="Arial" panose="020B0604020202020204" pitchFamily="34" charset="0"/>
                <a:cs typeface="Times New Roman" panose="02020603050405020304" pitchFamily="18" charset="0"/>
              </a:rPr>
              <a:t>ad un insistente funzionario RAI </a:t>
            </a:r>
          </a:p>
          <a:p>
            <a:pPr>
              <a:lnSpc>
                <a:spcPct val="120000"/>
              </a:lnSpc>
            </a:pPr>
            <a:r>
              <a:rPr lang="it-IT" altLang="it-IT" sz="2000" b="1" i="0">
                <a:latin typeface="Arial" panose="020B0604020202020204" pitchFamily="34" charset="0"/>
                <a:cs typeface="Times New Roman" panose="02020603050405020304" pitchFamily="18" charset="0"/>
              </a:rPr>
              <a:t>che gli chiedeva in continuazione se questa </a:t>
            </a:r>
          </a:p>
          <a:p>
            <a:pPr>
              <a:lnSpc>
                <a:spcPct val="120000"/>
              </a:lnSpc>
            </a:pPr>
            <a:r>
              <a:rPr lang="it-IT" altLang="it-IT" sz="2000" b="1" i="0">
                <a:latin typeface="Arial" panose="020B0604020202020204" pitchFamily="34" charset="0"/>
                <a:cs typeface="Times New Roman" panose="02020603050405020304" pitchFamily="18" charset="0"/>
              </a:rPr>
              <a:t>o quest'altra cosa si poteva realizzare </a:t>
            </a:r>
          </a:p>
          <a:p>
            <a:pPr>
              <a:lnSpc>
                <a:spcPct val="120000"/>
              </a:lnSpc>
            </a:pPr>
            <a:r>
              <a:rPr lang="it-IT" altLang="it-IT" sz="2000" b="1" i="0">
                <a:latin typeface="Arial" panose="020B0604020202020204" pitchFamily="34" charset="0"/>
                <a:cs typeface="Times New Roman" panose="02020603050405020304" pitchFamily="18" charset="0"/>
              </a:rPr>
              <a:t>con il computer, rispondeva non </a:t>
            </a:r>
          </a:p>
          <a:p>
            <a:pPr>
              <a:lnSpc>
                <a:spcPct val="120000"/>
              </a:lnSpc>
            </a:pPr>
            <a:r>
              <a:rPr lang="it-IT" altLang="it-IT" sz="2000" b="1" i="0">
                <a:latin typeface="Arial" panose="020B0604020202020204" pitchFamily="34" charset="0"/>
                <a:cs typeface="Times New Roman" panose="02020603050405020304" pitchFamily="18" charset="0"/>
              </a:rPr>
              <a:t>senza ironia: </a:t>
            </a:r>
          </a:p>
          <a:p>
            <a:pPr>
              <a:lnSpc>
                <a:spcPct val="120000"/>
              </a:lnSpc>
            </a:pPr>
            <a:endParaRPr lang="it-IT" altLang="it-IT" b="1" i="0">
              <a:solidFill>
                <a:schemeClr val="hlink"/>
              </a:solidFill>
              <a:latin typeface="Arial" panose="020B0604020202020204" pitchFamily="34" charset="0"/>
              <a:cs typeface="Times New Roman" panose="02020603050405020304" pitchFamily="18" charset="0"/>
            </a:endParaRPr>
          </a:p>
          <a:p>
            <a:pPr>
              <a:lnSpc>
                <a:spcPct val="120000"/>
              </a:lnSpc>
            </a:pPr>
            <a:r>
              <a:rPr lang="it-IT" altLang="it-IT" b="1" i="0">
                <a:solidFill>
                  <a:schemeClr val="hlink"/>
                </a:solidFill>
                <a:latin typeface="Arial" panose="020B0604020202020204" pitchFamily="34" charset="0"/>
                <a:cs typeface="Times New Roman" panose="02020603050405020304" pitchFamily="18" charset="0"/>
              </a:rPr>
              <a:t>Viene come se fosse fatto a mano!</a:t>
            </a:r>
            <a:r>
              <a:rPr lang="it-IT" altLang="it-IT" sz="2000" b="1" i="0">
                <a:solidFill>
                  <a:schemeClr val="hlink"/>
                </a:solidFill>
                <a:latin typeface="Arial" panose="020B0604020202020204" pitchFamily="34" charset="0"/>
                <a:cs typeface="Times New Roman" panose="02020603050405020304" pitchFamily="18" charset="0"/>
              </a:rPr>
              <a:t> </a:t>
            </a:r>
          </a:p>
          <a:p>
            <a:pPr>
              <a:lnSpc>
                <a:spcPct val="120000"/>
              </a:lnSpc>
            </a:pPr>
            <a:endParaRPr lang="it-IT" altLang="it-IT" sz="2000" b="1" i="0">
              <a:latin typeface="Arial" panose="020B0604020202020204" pitchFamily="34" charset="0"/>
              <a:cs typeface="Times New Roman" panose="02020603050405020304" pitchFamily="18" charset="0"/>
            </a:endParaRPr>
          </a:p>
          <a:p>
            <a:pPr>
              <a:lnSpc>
                <a:spcPct val="120000"/>
              </a:lnSpc>
            </a:pPr>
            <a:r>
              <a:rPr lang="it-IT" altLang="it-IT" sz="2000" b="1" i="0">
                <a:latin typeface="Arial" panose="020B0604020202020204" pitchFamily="34" charset="0"/>
                <a:cs typeface="Times New Roman" panose="02020603050405020304" pitchFamily="18" charset="0"/>
              </a:rPr>
              <a:t>Per cui la tecnologia non serve a sostituire </a:t>
            </a:r>
          </a:p>
          <a:p>
            <a:pPr>
              <a:lnSpc>
                <a:spcPct val="120000"/>
              </a:lnSpc>
            </a:pPr>
            <a:r>
              <a:rPr lang="it-IT" altLang="it-IT" sz="2000" b="1" i="0">
                <a:latin typeface="Arial" panose="020B0604020202020204" pitchFamily="34" charset="0"/>
                <a:cs typeface="Times New Roman" panose="02020603050405020304" pitchFamily="18" charset="0"/>
              </a:rPr>
              <a:t>la carta, la matita o l'inchiostro. </a:t>
            </a:r>
          </a:p>
          <a:p>
            <a:pPr>
              <a:lnSpc>
                <a:spcPct val="120000"/>
              </a:lnSpc>
            </a:pPr>
            <a:r>
              <a:rPr lang="it-IT" altLang="it-IT" sz="2000" b="1" i="0">
                <a:latin typeface="Arial" panose="020B0604020202020204" pitchFamily="34" charset="0"/>
                <a:cs typeface="Times New Roman" panose="02020603050405020304" pitchFamily="18" charset="0"/>
              </a:rPr>
              <a:t>Ma al pari di carta, matita e inchiostro, </a:t>
            </a:r>
          </a:p>
          <a:p>
            <a:pPr>
              <a:lnSpc>
                <a:spcPct val="120000"/>
              </a:lnSpc>
            </a:pPr>
            <a:r>
              <a:rPr lang="it-IT" altLang="it-IT" sz="2000" b="1" i="0">
                <a:latin typeface="Arial" panose="020B0604020202020204" pitchFamily="34" charset="0"/>
                <a:cs typeface="Times New Roman" panose="02020603050405020304" pitchFamily="18" charset="0"/>
              </a:rPr>
              <a:t>è uno strumento di lavoro e come tale deve essere usata. </a:t>
            </a:r>
          </a:p>
        </p:txBody>
      </p:sp>
      <p:pic>
        <p:nvPicPr>
          <p:cNvPr id="109573" name="Picture 6" descr="fut_4">
            <a:extLst>
              <a:ext uri="{FF2B5EF4-FFF2-40B4-BE49-F238E27FC236}">
                <a16:creationId xmlns:a16="http://schemas.microsoft.com/office/drawing/2014/main" id="{2C650ADE-D965-4EA5-AA4B-061D0EA14BE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07063" y="1828800"/>
            <a:ext cx="343693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blinds(horizontal)">
                                      <p:cBhvr>
                                        <p:cTn id="7" dur="500"/>
                                        <p:tgtEl>
                                          <p:spTgt spid="15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111618" name="Picture 2" descr="LOG_OD_01">
            <a:extLst>
              <a:ext uri="{FF2B5EF4-FFF2-40B4-BE49-F238E27FC236}">
                <a16:creationId xmlns:a16="http://schemas.microsoft.com/office/drawing/2014/main" id="{1C803A0C-095A-46B4-B423-73CFE45EBA5B}"/>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52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a:extLst>
              <a:ext uri="{FF2B5EF4-FFF2-40B4-BE49-F238E27FC236}">
                <a16:creationId xmlns:a16="http://schemas.microsoft.com/office/drawing/2014/main" id="{95C48C22-40BC-4327-BDFA-8AEAEEF043C3}"/>
              </a:ext>
            </a:extLst>
          </p:cNvPr>
          <p:cNvSpPr>
            <a:spLocks noGrp="1" noChangeArrowheads="1"/>
          </p:cNvSpPr>
          <p:nvPr>
            <p:ph type="title"/>
          </p:nvPr>
        </p:nvSpPr>
        <p:spPr>
          <a:xfrm>
            <a:off x="2362200" y="228600"/>
            <a:ext cx="5181600" cy="609600"/>
          </a:xfrm>
        </p:spPr>
        <p:txBody>
          <a:bodyPr/>
          <a:lstStyle/>
          <a:p>
            <a:r>
              <a:rPr lang="it-IT" altLang="it-IT" sz="2400"/>
              <a:t>Fumetti</a:t>
            </a:r>
          </a:p>
        </p:txBody>
      </p:sp>
      <p:sp>
        <p:nvSpPr>
          <p:cNvPr id="111620" name="Text Box 4">
            <a:extLst>
              <a:ext uri="{FF2B5EF4-FFF2-40B4-BE49-F238E27FC236}">
                <a16:creationId xmlns:a16="http://schemas.microsoft.com/office/drawing/2014/main" id="{316E69EF-A722-4A1C-A551-88FB7A73B9B4}"/>
              </a:ext>
            </a:extLst>
          </p:cNvPr>
          <p:cNvSpPr txBox="1">
            <a:spLocks noChangeArrowheads="1"/>
          </p:cNvSpPr>
          <p:nvPr/>
        </p:nvSpPr>
        <p:spPr bwMode="auto">
          <a:xfrm>
            <a:off x="2971800" y="5410200"/>
            <a:ext cx="4262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3200" b="1"/>
              <a:t>Grazie per l’attenzione !</a:t>
            </a:r>
          </a:p>
        </p:txBody>
      </p:sp>
      <p:pic>
        <p:nvPicPr>
          <p:cNvPr id="111621" name="Picture 5" descr="Silvestro">
            <a:extLst>
              <a:ext uri="{FF2B5EF4-FFF2-40B4-BE49-F238E27FC236}">
                <a16:creationId xmlns:a16="http://schemas.microsoft.com/office/drawing/2014/main" id="{A610F13D-3BB2-497C-B4FC-68E39DF9E45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47800" y="914400"/>
            <a:ext cx="68580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66570" name="Picture 10" descr="g_tex_02">
            <a:extLst>
              <a:ext uri="{FF2B5EF4-FFF2-40B4-BE49-F238E27FC236}">
                <a16:creationId xmlns:a16="http://schemas.microsoft.com/office/drawing/2014/main" id="{DE8E2349-5FA4-4257-B6D5-2846CCEC916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812A42C3-B3C0-473C-BD36-C8623DCFB562}"/>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p>
        </p:txBody>
      </p:sp>
      <p:sp>
        <p:nvSpPr>
          <p:cNvPr id="66567" name="Text Box 7">
            <a:extLst>
              <a:ext uri="{FF2B5EF4-FFF2-40B4-BE49-F238E27FC236}">
                <a16:creationId xmlns:a16="http://schemas.microsoft.com/office/drawing/2014/main" id="{6C55DB95-D743-4856-AA91-051847D2B0C9}"/>
              </a:ext>
            </a:extLst>
          </p:cNvPr>
          <p:cNvSpPr txBox="1">
            <a:spLocks noChangeArrowheads="1"/>
          </p:cNvSpPr>
          <p:nvPr/>
        </p:nvSpPr>
        <p:spPr bwMode="auto">
          <a:xfrm>
            <a:off x="288925" y="2505075"/>
            <a:ext cx="2109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 la  grande</a:t>
            </a:r>
          </a:p>
          <a:p>
            <a:r>
              <a:rPr lang="it-IT" altLang="it-IT" sz="2800" b="1"/>
              <a:t>illusione !</a:t>
            </a:r>
          </a:p>
        </p:txBody>
      </p:sp>
      <p:sp>
        <p:nvSpPr>
          <p:cNvPr id="66568" name="Text Box 8">
            <a:extLst>
              <a:ext uri="{FF2B5EF4-FFF2-40B4-BE49-F238E27FC236}">
                <a16:creationId xmlns:a16="http://schemas.microsoft.com/office/drawing/2014/main" id="{CB64121D-4A13-4357-8042-5539322479ED}"/>
              </a:ext>
            </a:extLst>
          </p:cNvPr>
          <p:cNvSpPr txBox="1">
            <a:spLocks noChangeArrowheads="1"/>
          </p:cNvSpPr>
          <p:nvPr/>
        </p:nvSpPr>
        <p:spPr bwMode="auto">
          <a:xfrm>
            <a:off x="5334000" y="381000"/>
            <a:ext cx="2424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b="1"/>
              <a:t>… il  potere  della</a:t>
            </a:r>
          </a:p>
          <a:p>
            <a:r>
              <a:rPr lang="it-IT" altLang="it-IT" b="1"/>
              <a:t>Fantasia  !</a:t>
            </a:r>
          </a:p>
        </p:txBody>
      </p:sp>
      <p:sp>
        <p:nvSpPr>
          <p:cNvPr id="13318" name="Text Box 9">
            <a:extLst>
              <a:ext uri="{FF2B5EF4-FFF2-40B4-BE49-F238E27FC236}">
                <a16:creationId xmlns:a16="http://schemas.microsoft.com/office/drawing/2014/main" id="{04550062-4415-4E28-A050-29175C648FA9}"/>
              </a:ext>
            </a:extLst>
          </p:cNvPr>
          <p:cNvSpPr txBox="1">
            <a:spLocks noChangeArrowheads="1"/>
          </p:cNvSpPr>
          <p:nvPr/>
        </p:nvSpPr>
        <p:spPr bwMode="auto">
          <a:xfrm>
            <a:off x="2590800" y="0"/>
            <a:ext cx="285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Il  fumetto …è  …</a:t>
            </a:r>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p:cTn id="7" dur="500" fill="hold"/>
                                        <p:tgtEl>
                                          <p:spTgt spid="66570"/>
                                        </p:tgtEl>
                                        <p:attrNameLst>
                                          <p:attrName>ppt_w</p:attrName>
                                        </p:attrNameLst>
                                      </p:cBhvr>
                                      <p:tavLst>
                                        <p:tav tm="0">
                                          <p:val>
                                            <p:fltVal val="0"/>
                                          </p:val>
                                        </p:tav>
                                        <p:tav tm="100000">
                                          <p:val>
                                            <p:strVal val="#ppt_w"/>
                                          </p:val>
                                        </p:tav>
                                      </p:tavLst>
                                    </p:anim>
                                    <p:anim calcmode="lin" valueType="num">
                                      <p:cBhvr>
                                        <p:cTn id="8" dur="500" fill="hold"/>
                                        <p:tgtEl>
                                          <p:spTgt spid="66570"/>
                                        </p:tgtEl>
                                        <p:attrNameLst>
                                          <p:attrName>ppt_h</p:attrName>
                                        </p:attrNameLst>
                                      </p:cBhvr>
                                      <p:tavLst>
                                        <p:tav tm="0">
                                          <p:val>
                                            <p:fltVal val="0"/>
                                          </p:val>
                                        </p:tav>
                                        <p:tav tm="100000">
                                          <p:val>
                                            <p:strVal val="#ppt_h"/>
                                          </p:val>
                                        </p:tav>
                                      </p:tavLst>
                                    </p:anim>
                                    <p:anim calcmode="lin" valueType="num">
                                      <p:cBhvr>
                                        <p:cTn id="9" dur="500" fill="hold"/>
                                        <p:tgtEl>
                                          <p:spTgt spid="66570"/>
                                        </p:tgtEl>
                                        <p:attrNameLst>
                                          <p:attrName>ppt_x</p:attrName>
                                        </p:attrNameLst>
                                      </p:cBhvr>
                                      <p:tavLst>
                                        <p:tav tm="0">
                                          <p:val>
                                            <p:fltVal val="0.5"/>
                                          </p:val>
                                        </p:tav>
                                        <p:tav tm="100000">
                                          <p:val>
                                            <p:strVal val="#ppt_x"/>
                                          </p:val>
                                        </p:tav>
                                      </p:tavLst>
                                    </p:anim>
                                    <p:anim calcmode="lin" valueType="num">
                                      <p:cBhvr>
                                        <p:cTn id="10" dur="500" fill="hold"/>
                                        <p:tgtEl>
                                          <p:spTgt spid="6657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567"/>
                                        </p:tgtEl>
                                        <p:attrNameLst>
                                          <p:attrName>style.visibility</p:attrName>
                                        </p:attrNameLst>
                                      </p:cBhvr>
                                      <p:to>
                                        <p:strVal val="visible"/>
                                      </p:to>
                                    </p:set>
                                    <p:anim calcmode="lin" valueType="num">
                                      <p:cBhvr>
                                        <p:cTn id="15" dur="1000" fill="hold"/>
                                        <p:tgtEl>
                                          <p:spTgt spid="66567"/>
                                        </p:tgtEl>
                                        <p:attrNameLst>
                                          <p:attrName>ppt_w</p:attrName>
                                        </p:attrNameLst>
                                      </p:cBhvr>
                                      <p:tavLst>
                                        <p:tav tm="0">
                                          <p:val>
                                            <p:fltVal val="0"/>
                                          </p:val>
                                        </p:tav>
                                        <p:tav tm="100000">
                                          <p:val>
                                            <p:strVal val="#ppt_w"/>
                                          </p:val>
                                        </p:tav>
                                      </p:tavLst>
                                    </p:anim>
                                    <p:anim calcmode="lin" valueType="num">
                                      <p:cBhvr>
                                        <p:cTn id="16" dur="1000" fill="hold"/>
                                        <p:tgtEl>
                                          <p:spTgt spid="66567"/>
                                        </p:tgtEl>
                                        <p:attrNameLst>
                                          <p:attrName>ppt_h</p:attrName>
                                        </p:attrNameLst>
                                      </p:cBhvr>
                                      <p:tavLst>
                                        <p:tav tm="0">
                                          <p:val>
                                            <p:fltVal val="0"/>
                                          </p:val>
                                        </p:tav>
                                        <p:tav tm="100000">
                                          <p:val>
                                            <p:strVal val="#ppt_h"/>
                                          </p:val>
                                        </p:tav>
                                      </p:tavLst>
                                    </p:anim>
                                    <p:anim calcmode="lin" valueType="num">
                                      <p:cBhvr>
                                        <p:cTn id="17" dur="1000" fill="hold"/>
                                        <p:tgtEl>
                                          <p:spTgt spid="6656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5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6568"/>
                                        </p:tgtEl>
                                        <p:attrNameLst>
                                          <p:attrName>style.visibility</p:attrName>
                                        </p:attrNameLst>
                                      </p:cBhvr>
                                      <p:to>
                                        <p:strVal val="visible"/>
                                      </p:to>
                                    </p:set>
                                    <p:anim calcmode="lin" valueType="num">
                                      <p:cBhvr>
                                        <p:cTn id="23" dur="1000" fill="hold"/>
                                        <p:tgtEl>
                                          <p:spTgt spid="66568"/>
                                        </p:tgtEl>
                                        <p:attrNameLst>
                                          <p:attrName>ppt_w</p:attrName>
                                        </p:attrNameLst>
                                      </p:cBhvr>
                                      <p:tavLst>
                                        <p:tav tm="0">
                                          <p:val>
                                            <p:fltVal val="0"/>
                                          </p:val>
                                        </p:tav>
                                        <p:tav tm="100000">
                                          <p:val>
                                            <p:strVal val="#ppt_w"/>
                                          </p:val>
                                        </p:tav>
                                      </p:tavLst>
                                    </p:anim>
                                    <p:anim calcmode="lin" valueType="num">
                                      <p:cBhvr>
                                        <p:cTn id="24" dur="1000" fill="hold"/>
                                        <p:tgtEl>
                                          <p:spTgt spid="66568"/>
                                        </p:tgtEl>
                                        <p:attrNameLst>
                                          <p:attrName>ppt_h</p:attrName>
                                        </p:attrNameLst>
                                      </p:cBhvr>
                                      <p:tavLst>
                                        <p:tav tm="0">
                                          <p:val>
                                            <p:fltVal val="0"/>
                                          </p:val>
                                        </p:tav>
                                        <p:tav tm="100000">
                                          <p:val>
                                            <p:strVal val="#ppt_h"/>
                                          </p:val>
                                        </p:tav>
                                      </p:tavLst>
                                    </p:anim>
                                    <p:anim calcmode="lin" valueType="num">
                                      <p:cBhvr>
                                        <p:cTn id="25" dur="1000" fill="hold"/>
                                        <p:tgtEl>
                                          <p:spTgt spid="6656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65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utoUpdateAnimBg="0"/>
      <p:bldP spid="665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15362" name="Picture 2" descr="LOG_OD_01">
            <a:extLst>
              <a:ext uri="{FF2B5EF4-FFF2-40B4-BE49-F238E27FC236}">
                <a16:creationId xmlns:a16="http://schemas.microsoft.com/office/drawing/2014/main" id="{6891A9A5-622F-47AF-A285-B041BB7113E0}"/>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EEB80A21-114D-47A9-B4F2-65E6A65D5A49}"/>
              </a:ext>
            </a:extLst>
          </p:cNvPr>
          <p:cNvSpPr>
            <a:spLocks noGrp="1" noChangeArrowheads="1"/>
          </p:cNvSpPr>
          <p:nvPr>
            <p:ph type="title"/>
          </p:nvPr>
        </p:nvSpPr>
        <p:spPr>
          <a:xfrm>
            <a:off x="2362200" y="304800"/>
            <a:ext cx="5181600" cy="609600"/>
          </a:xfrm>
        </p:spPr>
        <p:txBody>
          <a:bodyPr/>
          <a:lstStyle/>
          <a:p>
            <a:r>
              <a:rPr lang="it-IT" altLang="it-IT" sz="2400"/>
              <a:t>Esiste solo ….</a:t>
            </a:r>
          </a:p>
        </p:txBody>
      </p:sp>
      <p:sp>
        <p:nvSpPr>
          <p:cNvPr id="15364" name="Text Box 4">
            <a:extLst>
              <a:ext uri="{FF2B5EF4-FFF2-40B4-BE49-F238E27FC236}">
                <a16:creationId xmlns:a16="http://schemas.microsoft.com/office/drawing/2014/main" id="{5E20FD71-BF50-41C6-BD94-1D3CE4DFACD4}"/>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p>
        </p:txBody>
      </p:sp>
      <p:sp>
        <p:nvSpPr>
          <p:cNvPr id="75781" name="Text Box 5">
            <a:extLst>
              <a:ext uri="{FF2B5EF4-FFF2-40B4-BE49-F238E27FC236}">
                <a16:creationId xmlns:a16="http://schemas.microsoft.com/office/drawing/2014/main" id="{F5B6D2A7-B135-49DD-8D9A-2DB4B3A0C5E3}"/>
              </a:ext>
            </a:extLst>
          </p:cNvPr>
          <p:cNvSpPr txBox="1">
            <a:spLocks noChangeArrowheads="1"/>
          </p:cNvSpPr>
          <p:nvPr/>
        </p:nvSpPr>
        <p:spPr bwMode="auto">
          <a:xfrm>
            <a:off x="4038600" y="2057400"/>
            <a:ext cx="419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000" b="1">
                <a:solidFill>
                  <a:schemeClr val="hlink"/>
                </a:solidFill>
                <a:latin typeface="Balloon Bd BT" pitchFamily="66" charset="0"/>
              </a:rPr>
              <a:t>‘Esse  est  percipi’</a:t>
            </a:r>
            <a:r>
              <a:rPr lang="it-IT" altLang="it-IT" sz="2000" b="1">
                <a:latin typeface="Balloon Bd BT" pitchFamily="66" charset="0"/>
              </a:rPr>
              <a:t> </a:t>
            </a:r>
          </a:p>
          <a:p>
            <a:endParaRPr lang="it-IT" altLang="it-IT" sz="2000" b="1" i="0"/>
          </a:p>
          <a:p>
            <a:endParaRPr lang="it-IT" altLang="it-IT" sz="2000" b="1">
              <a:latin typeface="Balloon Bd BT" pitchFamily="66" charset="0"/>
            </a:endParaRPr>
          </a:p>
        </p:txBody>
      </p:sp>
      <p:sp>
        <p:nvSpPr>
          <p:cNvPr id="75783" name="Text Box 7">
            <a:extLst>
              <a:ext uri="{FF2B5EF4-FFF2-40B4-BE49-F238E27FC236}">
                <a16:creationId xmlns:a16="http://schemas.microsoft.com/office/drawing/2014/main" id="{E7B1D9FE-0E0E-4406-9257-694A8AC81DF6}"/>
              </a:ext>
            </a:extLst>
          </p:cNvPr>
          <p:cNvSpPr txBox="1">
            <a:spLocks noChangeArrowheads="1"/>
          </p:cNvSpPr>
          <p:nvPr/>
        </p:nvSpPr>
        <p:spPr bwMode="auto">
          <a:xfrm>
            <a:off x="4114800" y="2362200"/>
            <a:ext cx="387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b="1"/>
              <a:t>Esiste solo ciò che percepisco</a:t>
            </a:r>
          </a:p>
        </p:txBody>
      </p:sp>
      <p:sp>
        <p:nvSpPr>
          <p:cNvPr id="75785" name="Text Box 9">
            <a:extLst>
              <a:ext uri="{FF2B5EF4-FFF2-40B4-BE49-F238E27FC236}">
                <a16:creationId xmlns:a16="http://schemas.microsoft.com/office/drawing/2014/main" id="{B8A5743D-E42B-42A6-8550-B16AFD85DAFD}"/>
              </a:ext>
            </a:extLst>
          </p:cNvPr>
          <p:cNvSpPr txBox="1">
            <a:spLocks noChangeArrowheads="1"/>
          </p:cNvSpPr>
          <p:nvPr/>
        </p:nvSpPr>
        <p:spPr bwMode="auto">
          <a:xfrm>
            <a:off x="4175125" y="3119438"/>
            <a:ext cx="1082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solidFill>
                  <a:schemeClr val="hlink"/>
                </a:solidFill>
                <a:latin typeface="Balloon Bd BT" pitchFamily="66" charset="0"/>
              </a:rPr>
              <a:t>No !</a:t>
            </a:r>
          </a:p>
        </p:txBody>
      </p:sp>
      <p:sp>
        <p:nvSpPr>
          <p:cNvPr id="75786" name="Text Box 10">
            <a:extLst>
              <a:ext uri="{FF2B5EF4-FFF2-40B4-BE49-F238E27FC236}">
                <a16:creationId xmlns:a16="http://schemas.microsoft.com/office/drawing/2014/main" id="{4B2874FA-2DB9-4614-A5F4-0E59D658B5CB}"/>
              </a:ext>
            </a:extLst>
          </p:cNvPr>
          <p:cNvSpPr txBox="1">
            <a:spLocks noChangeArrowheads="1"/>
          </p:cNvSpPr>
          <p:nvPr/>
        </p:nvSpPr>
        <p:spPr bwMode="auto">
          <a:xfrm>
            <a:off x="4191000" y="3657600"/>
            <a:ext cx="3798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b="1"/>
              <a:t>Talune conoscenze sono alla</a:t>
            </a:r>
          </a:p>
          <a:p>
            <a:r>
              <a:rPr lang="it-IT" altLang="it-IT" b="1"/>
              <a:t>fin fine …  un atto di fede !</a:t>
            </a:r>
          </a:p>
        </p:txBody>
      </p:sp>
      <p:pic>
        <p:nvPicPr>
          <p:cNvPr id="75787" name="Picture 11" descr="d1423">
            <a:extLst>
              <a:ext uri="{FF2B5EF4-FFF2-40B4-BE49-F238E27FC236}">
                <a16:creationId xmlns:a16="http://schemas.microsoft.com/office/drawing/2014/main" id="{290B00CD-C192-41F8-9045-A778ABBE64E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2286000"/>
            <a:ext cx="34290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 Box 12">
            <a:extLst>
              <a:ext uri="{FF2B5EF4-FFF2-40B4-BE49-F238E27FC236}">
                <a16:creationId xmlns:a16="http://schemas.microsoft.com/office/drawing/2014/main" id="{3FD9BF9F-4A0D-46D5-8608-6B94C7C1C731}"/>
              </a:ext>
            </a:extLst>
          </p:cNvPr>
          <p:cNvSpPr txBox="1">
            <a:spLocks noChangeArrowheads="1"/>
          </p:cNvSpPr>
          <p:nvPr/>
        </p:nvSpPr>
        <p:spPr bwMode="auto">
          <a:xfrm>
            <a:off x="4098925" y="4841875"/>
            <a:ext cx="3476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b="1"/>
              <a:t>… l’effetto di un sogno …</a:t>
            </a:r>
          </a:p>
          <a:p>
            <a:endParaRPr lang="it-IT" altLang="it-IT"/>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3"/>
                                        </p:tgtEl>
                                        <p:attrNameLst>
                                          <p:attrName>style.visibility</p:attrName>
                                        </p:attrNameLst>
                                      </p:cBhvr>
                                      <p:to>
                                        <p:strVal val="visible"/>
                                      </p:to>
                                    </p:set>
                                    <p:anim calcmode="lin" valueType="num">
                                      <p:cBhvr additive="base">
                                        <p:cTn id="13" dur="500" fill="hold"/>
                                        <p:tgtEl>
                                          <p:spTgt spid="75783"/>
                                        </p:tgtEl>
                                        <p:attrNameLst>
                                          <p:attrName>ppt_x</p:attrName>
                                        </p:attrNameLst>
                                      </p:cBhvr>
                                      <p:tavLst>
                                        <p:tav tm="0">
                                          <p:val>
                                            <p:strVal val="0-#ppt_w/2"/>
                                          </p:val>
                                        </p:tav>
                                        <p:tav tm="100000">
                                          <p:val>
                                            <p:strVal val="#ppt_x"/>
                                          </p:val>
                                        </p:tav>
                                      </p:tavLst>
                                    </p:anim>
                                    <p:anim calcmode="lin" valueType="num">
                                      <p:cBhvr additive="base">
                                        <p:cTn id="14" dur="500" fill="hold"/>
                                        <p:tgtEl>
                                          <p:spTgt spid="757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85"/>
                                        </p:tgtEl>
                                        <p:attrNameLst>
                                          <p:attrName>style.visibility</p:attrName>
                                        </p:attrNameLst>
                                      </p:cBhvr>
                                      <p:to>
                                        <p:strVal val="visible"/>
                                      </p:to>
                                    </p:set>
                                    <p:anim calcmode="lin" valueType="num">
                                      <p:cBhvr additive="base">
                                        <p:cTn id="19" dur="500" fill="hold"/>
                                        <p:tgtEl>
                                          <p:spTgt spid="75785"/>
                                        </p:tgtEl>
                                        <p:attrNameLst>
                                          <p:attrName>ppt_x</p:attrName>
                                        </p:attrNameLst>
                                      </p:cBhvr>
                                      <p:tavLst>
                                        <p:tav tm="0">
                                          <p:val>
                                            <p:strVal val="0-#ppt_w/2"/>
                                          </p:val>
                                        </p:tav>
                                        <p:tav tm="100000">
                                          <p:val>
                                            <p:strVal val="#ppt_x"/>
                                          </p:val>
                                        </p:tav>
                                      </p:tavLst>
                                    </p:anim>
                                    <p:anim calcmode="lin" valueType="num">
                                      <p:cBhvr additive="base">
                                        <p:cTn id="20" dur="500" fill="hold"/>
                                        <p:tgtEl>
                                          <p:spTgt spid="757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5786"/>
                                        </p:tgtEl>
                                        <p:attrNameLst>
                                          <p:attrName>style.visibility</p:attrName>
                                        </p:attrNameLst>
                                      </p:cBhvr>
                                      <p:to>
                                        <p:strVal val="visible"/>
                                      </p:to>
                                    </p:set>
                                    <p:anim calcmode="lin" valueType="num">
                                      <p:cBhvr>
                                        <p:cTn id="25" dur="500" fill="hold"/>
                                        <p:tgtEl>
                                          <p:spTgt spid="75786"/>
                                        </p:tgtEl>
                                        <p:attrNameLst>
                                          <p:attrName>ppt_w</p:attrName>
                                        </p:attrNameLst>
                                      </p:cBhvr>
                                      <p:tavLst>
                                        <p:tav tm="0">
                                          <p:val>
                                            <p:fltVal val="0"/>
                                          </p:val>
                                        </p:tav>
                                        <p:tav tm="100000">
                                          <p:val>
                                            <p:strVal val="#ppt_w"/>
                                          </p:val>
                                        </p:tav>
                                      </p:tavLst>
                                    </p:anim>
                                    <p:anim calcmode="lin" valueType="num">
                                      <p:cBhvr>
                                        <p:cTn id="26" dur="500" fill="hold"/>
                                        <p:tgtEl>
                                          <p:spTgt spid="75786"/>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75787"/>
                                        </p:tgtEl>
                                        <p:attrNameLst>
                                          <p:attrName>style.visibility</p:attrName>
                                        </p:attrNameLst>
                                      </p:cBhvr>
                                      <p:to>
                                        <p:strVal val="visible"/>
                                      </p:to>
                                    </p:set>
                                    <p:animEffect transition="in" filter="blinds(horizontal)">
                                      <p:cBhvr>
                                        <p:cTn id="31" dur="500"/>
                                        <p:tgtEl>
                                          <p:spTgt spid="757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75788"/>
                                        </p:tgtEl>
                                        <p:attrNameLst>
                                          <p:attrName>style.visibility</p:attrName>
                                        </p:attrNameLst>
                                      </p:cBhvr>
                                      <p:to>
                                        <p:strVal val="visible"/>
                                      </p:to>
                                    </p:set>
                                    <p:anim calcmode="lin" valueType="num">
                                      <p:cBhvr>
                                        <p:cTn id="36" dur="500" fill="hold"/>
                                        <p:tgtEl>
                                          <p:spTgt spid="75788"/>
                                        </p:tgtEl>
                                        <p:attrNameLst>
                                          <p:attrName>ppt_w</p:attrName>
                                        </p:attrNameLst>
                                      </p:cBhvr>
                                      <p:tavLst>
                                        <p:tav tm="0">
                                          <p:val>
                                            <p:fltVal val="0"/>
                                          </p:val>
                                        </p:tav>
                                        <p:tav tm="100000">
                                          <p:val>
                                            <p:strVal val="#ppt_w"/>
                                          </p:val>
                                        </p:tav>
                                      </p:tavLst>
                                    </p:anim>
                                    <p:anim calcmode="lin" valueType="num">
                                      <p:cBhvr>
                                        <p:cTn id="37" dur="500" fill="hold"/>
                                        <p:tgtEl>
                                          <p:spTgt spid="757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P spid="75783" grpId="0" autoUpdateAnimBg="0"/>
      <p:bldP spid="75785" grpId="0" autoUpdateAnimBg="0"/>
      <p:bldP spid="75786" grpId="0" autoUpdateAnimBg="0"/>
      <p:bldP spid="7578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pic>
        <p:nvPicPr>
          <p:cNvPr id="77835" name="Picture 11" descr="alice_cappellaio">
            <a:extLst>
              <a:ext uri="{FF2B5EF4-FFF2-40B4-BE49-F238E27FC236}">
                <a16:creationId xmlns:a16="http://schemas.microsoft.com/office/drawing/2014/main" id="{E8097985-0ACC-4759-B54A-2EC62DFF56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a:extLst>
              <a:ext uri="{FF2B5EF4-FFF2-40B4-BE49-F238E27FC236}">
                <a16:creationId xmlns:a16="http://schemas.microsoft.com/office/drawing/2014/main" id="{9CAC3BD4-02FA-47EF-807A-58D9DDFA9F14}"/>
              </a:ext>
            </a:extLst>
          </p:cNvPr>
          <p:cNvSpPr txBox="1">
            <a:spLocks noChangeArrowheads="1"/>
          </p:cNvSpPr>
          <p:nvPr/>
        </p:nvSpPr>
        <p:spPr bwMode="auto">
          <a:xfrm>
            <a:off x="685800" y="6461125"/>
            <a:ext cx="845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pPr>
              <a:spcBef>
                <a:spcPct val="50000"/>
              </a:spcBef>
            </a:pPr>
            <a:r>
              <a:rPr lang="it-IT" altLang="it-IT" sz="2000"/>
              <a:t>		</a:t>
            </a:r>
          </a:p>
        </p:txBody>
      </p:sp>
      <p:sp>
        <p:nvSpPr>
          <p:cNvPr id="77834" name="Text Box 10">
            <a:extLst>
              <a:ext uri="{FF2B5EF4-FFF2-40B4-BE49-F238E27FC236}">
                <a16:creationId xmlns:a16="http://schemas.microsoft.com/office/drawing/2014/main" id="{E5F57794-8F48-4896-AB13-305C1365E60B}"/>
              </a:ext>
            </a:extLst>
          </p:cNvPr>
          <p:cNvSpPr txBox="1">
            <a:spLocks noChangeArrowheads="1"/>
          </p:cNvSpPr>
          <p:nvPr/>
        </p:nvSpPr>
        <p:spPr bwMode="auto">
          <a:xfrm>
            <a:off x="2438400" y="1371600"/>
            <a:ext cx="32766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solidFill>
                  <a:srgbClr val="FFFFFF"/>
                </a:solidFill>
              </a:rPr>
              <a:t>… o di una pazzia …</a:t>
            </a:r>
            <a:endParaRPr lang="it-IT" altLang="it-IT" sz="2800">
              <a:solidFill>
                <a:srgbClr val="FFFFFF"/>
              </a:solidFill>
            </a:endParaRPr>
          </a:p>
        </p:txBody>
      </p:sp>
      <p:pic>
        <p:nvPicPr>
          <p:cNvPr id="77836" name="Picture 12" descr="d590_small">
            <a:extLst>
              <a:ext uri="{FF2B5EF4-FFF2-40B4-BE49-F238E27FC236}">
                <a16:creationId xmlns:a16="http://schemas.microsoft.com/office/drawing/2014/main" id="{C0528404-F2AF-494B-BE28-A4A030F1151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04800"/>
            <a:ext cx="1143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7836"/>
                                        </p:tgtEl>
                                        <p:attrNameLst>
                                          <p:attrName>style.visibility</p:attrName>
                                        </p:attrNameLst>
                                      </p:cBhvr>
                                      <p:to>
                                        <p:strVal val="visible"/>
                                      </p:to>
                                    </p:set>
                                    <p:anim calcmode="lin" valueType="num">
                                      <p:cBhvr additive="base">
                                        <p:cTn id="7" dur="500" fill="hold"/>
                                        <p:tgtEl>
                                          <p:spTgt spid="77836"/>
                                        </p:tgtEl>
                                        <p:attrNameLst>
                                          <p:attrName>ppt_x</p:attrName>
                                        </p:attrNameLst>
                                      </p:cBhvr>
                                      <p:tavLst>
                                        <p:tav tm="0">
                                          <p:val>
                                            <p:strVal val="0-#ppt_w/2"/>
                                          </p:val>
                                        </p:tav>
                                        <p:tav tm="100000">
                                          <p:val>
                                            <p:strVal val="#ppt_x"/>
                                          </p:val>
                                        </p:tav>
                                      </p:tavLst>
                                    </p:anim>
                                    <p:anim calcmode="lin" valueType="num">
                                      <p:cBhvr additive="base">
                                        <p:cTn id="8" dur="500" fill="hold"/>
                                        <p:tgtEl>
                                          <p:spTgt spid="7783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77834"/>
                                        </p:tgtEl>
                                        <p:attrNameLst>
                                          <p:attrName>style.visibility</p:attrName>
                                        </p:attrNameLst>
                                      </p:cBhvr>
                                      <p:to>
                                        <p:strVal val="visible"/>
                                      </p:to>
                                    </p:set>
                                    <p:anim calcmode="lin" valueType="num">
                                      <p:cBhvr>
                                        <p:cTn id="12" dur="1000" fill="hold"/>
                                        <p:tgtEl>
                                          <p:spTgt spid="77834"/>
                                        </p:tgtEl>
                                        <p:attrNameLst>
                                          <p:attrName>ppt_w</p:attrName>
                                        </p:attrNameLst>
                                      </p:cBhvr>
                                      <p:tavLst>
                                        <p:tav tm="0">
                                          <p:val>
                                            <p:fltVal val="0"/>
                                          </p:val>
                                        </p:tav>
                                        <p:tav tm="100000">
                                          <p:val>
                                            <p:strVal val="#ppt_w"/>
                                          </p:val>
                                        </p:tav>
                                      </p:tavLst>
                                    </p:anim>
                                    <p:anim calcmode="lin" valueType="num">
                                      <p:cBhvr>
                                        <p:cTn id="13" dur="1000" fill="hold"/>
                                        <p:tgtEl>
                                          <p:spTgt spid="77834"/>
                                        </p:tgtEl>
                                        <p:attrNameLst>
                                          <p:attrName>ppt_h</p:attrName>
                                        </p:attrNameLst>
                                      </p:cBhvr>
                                      <p:tavLst>
                                        <p:tav tm="0">
                                          <p:val>
                                            <p:fltVal val="0"/>
                                          </p:val>
                                        </p:tav>
                                        <p:tav tm="100000">
                                          <p:val>
                                            <p:strVal val="#ppt_h"/>
                                          </p:val>
                                        </p:tav>
                                      </p:tavLst>
                                    </p:anim>
                                    <p:anim calcmode="lin" valueType="num">
                                      <p:cBhvr>
                                        <p:cTn id="14" dur="1000" fill="hold"/>
                                        <p:tgtEl>
                                          <p:spTgt spid="7783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7834"/>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3" presetClass="entr" presetSubtype="10" fill="hold" nodeType="afterEffect">
                                  <p:stCondLst>
                                    <p:cond delay="1000"/>
                                  </p:stCondLst>
                                  <p:childTnLst>
                                    <p:set>
                                      <p:cBhvr>
                                        <p:cTn id="18" dur="1" fill="hold">
                                          <p:stCondLst>
                                            <p:cond delay="0"/>
                                          </p:stCondLst>
                                        </p:cTn>
                                        <p:tgtEl>
                                          <p:spTgt spid="77835"/>
                                        </p:tgtEl>
                                        <p:attrNameLst>
                                          <p:attrName>style.visibility</p:attrName>
                                        </p:attrNameLst>
                                      </p:cBhvr>
                                      <p:to>
                                        <p:strVal val="visible"/>
                                      </p:to>
                                    </p:set>
                                    <p:animEffect transition="in" filter="blinds(horizontal)">
                                      <p:cBhvr>
                                        <p:cTn id="19" dur="5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DADADA"/>
        </a:solidFill>
        <a:effectLst/>
      </p:bgPr>
    </p:bg>
    <p:spTree>
      <p:nvGrpSpPr>
        <p:cNvPr id="1" name=""/>
        <p:cNvGrpSpPr/>
        <p:nvPr/>
      </p:nvGrpSpPr>
      <p:grpSpPr>
        <a:xfrm>
          <a:off x="0" y="0"/>
          <a:ext cx="0" cy="0"/>
          <a:chOff x="0" y="0"/>
          <a:chExt cx="0" cy="0"/>
        </a:xfrm>
      </p:grpSpPr>
      <p:pic>
        <p:nvPicPr>
          <p:cNvPr id="19458" name="Picture 2" descr="LOG_OD_01">
            <a:extLst>
              <a:ext uri="{FF2B5EF4-FFF2-40B4-BE49-F238E27FC236}">
                <a16:creationId xmlns:a16="http://schemas.microsoft.com/office/drawing/2014/main" id="{607172CD-1C36-49B1-8337-296C53EEAC91}"/>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7200" y="304800"/>
            <a:ext cx="1676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B35DE9BC-7935-4BAE-B270-10F1E6D8F5B2}"/>
              </a:ext>
            </a:extLst>
          </p:cNvPr>
          <p:cNvSpPr>
            <a:spLocks noGrp="1" noChangeArrowheads="1"/>
          </p:cNvSpPr>
          <p:nvPr>
            <p:ph type="title"/>
          </p:nvPr>
        </p:nvSpPr>
        <p:spPr>
          <a:xfrm>
            <a:off x="2362200" y="228600"/>
            <a:ext cx="5181600" cy="609600"/>
          </a:xfrm>
        </p:spPr>
        <p:txBody>
          <a:bodyPr/>
          <a:lstStyle/>
          <a:p>
            <a:r>
              <a:rPr lang="it-IT" altLang="it-IT" sz="2400"/>
              <a:t>La closure …</a:t>
            </a:r>
          </a:p>
        </p:txBody>
      </p:sp>
      <p:sp>
        <p:nvSpPr>
          <p:cNvPr id="60420" name="Text Box 4">
            <a:extLst>
              <a:ext uri="{FF2B5EF4-FFF2-40B4-BE49-F238E27FC236}">
                <a16:creationId xmlns:a16="http://schemas.microsoft.com/office/drawing/2014/main" id="{5218B809-0D99-4464-AAC5-5ECFA0F4EDBA}"/>
              </a:ext>
            </a:extLst>
          </p:cNvPr>
          <p:cNvSpPr txBox="1">
            <a:spLocks noChangeArrowheads="1"/>
          </p:cNvSpPr>
          <p:nvPr/>
        </p:nvSpPr>
        <p:spPr bwMode="auto">
          <a:xfrm>
            <a:off x="1600200" y="1981200"/>
            <a:ext cx="6854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Mc Cloud  identifica nel  ‘margine’  ossia</a:t>
            </a:r>
          </a:p>
          <a:p>
            <a:r>
              <a:rPr lang="it-IT" altLang="it-IT" sz="2800" b="1"/>
              <a:t>nello spazio tra due vignette  la  … closure …</a:t>
            </a:r>
          </a:p>
        </p:txBody>
      </p:sp>
      <p:sp>
        <p:nvSpPr>
          <p:cNvPr id="60421" name="Text Box 5">
            <a:extLst>
              <a:ext uri="{FF2B5EF4-FFF2-40B4-BE49-F238E27FC236}">
                <a16:creationId xmlns:a16="http://schemas.microsoft.com/office/drawing/2014/main" id="{353D9B61-C4FD-4940-B3F8-16E4DD1ED0DF}"/>
              </a:ext>
            </a:extLst>
          </p:cNvPr>
          <p:cNvSpPr txBox="1">
            <a:spLocks noChangeArrowheads="1"/>
          </p:cNvSpPr>
          <p:nvPr/>
        </p:nvSpPr>
        <p:spPr bwMode="auto">
          <a:xfrm>
            <a:off x="1600200" y="3276600"/>
            <a:ext cx="69278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i="1">
                <a:solidFill>
                  <a:srgbClr val="00279F"/>
                </a:solidFill>
                <a:latin typeface="Times New Roman" panose="02020603050405020304" pitchFamily="18" charset="0"/>
              </a:defRPr>
            </a:lvl1pPr>
            <a:lvl2pPr marL="742950" indent="-285750">
              <a:defRPr sz="2400" i="1">
                <a:solidFill>
                  <a:srgbClr val="00279F"/>
                </a:solidFill>
                <a:latin typeface="Times New Roman" panose="02020603050405020304" pitchFamily="18" charset="0"/>
              </a:defRPr>
            </a:lvl2pPr>
            <a:lvl3pPr marL="1143000" indent="-228600">
              <a:defRPr sz="2400" i="1">
                <a:solidFill>
                  <a:srgbClr val="00279F"/>
                </a:solidFill>
                <a:latin typeface="Times New Roman" panose="02020603050405020304" pitchFamily="18" charset="0"/>
              </a:defRPr>
            </a:lvl3pPr>
            <a:lvl4pPr marL="1600200" indent="-228600">
              <a:defRPr sz="2400" i="1">
                <a:solidFill>
                  <a:srgbClr val="00279F"/>
                </a:solidFill>
                <a:latin typeface="Times New Roman" panose="02020603050405020304" pitchFamily="18" charset="0"/>
              </a:defRPr>
            </a:lvl4pPr>
            <a:lvl5pPr marL="2057400" indent="-228600">
              <a:defRPr sz="2400" i="1">
                <a:solidFill>
                  <a:srgbClr val="00279F"/>
                </a:solidFill>
                <a:latin typeface="Times New Roman" panose="02020603050405020304" pitchFamily="18" charset="0"/>
              </a:defRPr>
            </a:lvl5pPr>
            <a:lvl6pPr marL="2514600" indent="-228600" eaLnBrk="0" fontAlgn="base" hangingPunct="0">
              <a:spcBef>
                <a:spcPct val="0"/>
              </a:spcBef>
              <a:spcAft>
                <a:spcPct val="0"/>
              </a:spcAft>
              <a:defRPr sz="2400" i="1">
                <a:solidFill>
                  <a:srgbClr val="00279F"/>
                </a:solidFill>
                <a:latin typeface="Times New Roman" panose="02020603050405020304" pitchFamily="18" charset="0"/>
              </a:defRPr>
            </a:lvl6pPr>
            <a:lvl7pPr marL="2971800" indent="-228600" eaLnBrk="0" fontAlgn="base" hangingPunct="0">
              <a:spcBef>
                <a:spcPct val="0"/>
              </a:spcBef>
              <a:spcAft>
                <a:spcPct val="0"/>
              </a:spcAft>
              <a:defRPr sz="2400" i="1">
                <a:solidFill>
                  <a:srgbClr val="00279F"/>
                </a:solidFill>
                <a:latin typeface="Times New Roman" panose="02020603050405020304" pitchFamily="18" charset="0"/>
              </a:defRPr>
            </a:lvl7pPr>
            <a:lvl8pPr marL="3429000" indent="-228600" eaLnBrk="0" fontAlgn="base" hangingPunct="0">
              <a:spcBef>
                <a:spcPct val="0"/>
              </a:spcBef>
              <a:spcAft>
                <a:spcPct val="0"/>
              </a:spcAft>
              <a:defRPr sz="2400" i="1">
                <a:solidFill>
                  <a:srgbClr val="00279F"/>
                </a:solidFill>
                <a:latin typeface="Times New Roman" panose="02020603050405020304" pitchFamily="18" charset="0"/>
              </a:defRPr>
            </a:lvl8pPr>
            <a:lvl9pPr marL="3886200" indent="-228600" eaLnBrk="0" fontAlgn="base" hangingPunct="0">
              <a:spcBef>
                <a:spcPct val="0"/>
              </a:spcBef>
              <a:spcAft>
                <a:spcPct val="0"/>
              </a:spcAft>
              <a:defRPr sz="2400" i="1">
                <a:solidFill>
                  <a:srgbClr val="00279F"/>
                </a:solidFill>
                <a:latin typeface="Times New Roman" panose="02020603050405020304" pitchFamily="18" charset="0"/>
              </a:defRPr>
            </a:lvl9pPr>
          </a:lstStyle>
          <a:p>
            <a:r>
              <a:rPr lang="it-IT" altLang="it-IT" sz="2800" b="1"/>
              <a:t>… Dove la fantasia umana prende due o più </a:t>
            </a:r>
          </a:p>
          <a:p>
            <a:r>
              <a:rPr lang="it-IT" altLang="it-IT" sz="2800" b="1"/>
              <a:t>immagini separate e le trasforma in un’unica </a:t>
            </a:r>
          </a:p>
          <a:p>
            <a:r>
              <a:rPr lang="it-IT" altLang="it-IT" sz="2800" b="1"/>
              <a:t>idea  </a:t>
            </a:r>
          </a:p>
          <a:p>
            <a:endParaRPr lang="it-IT" altLang="it-IT" sz="2800" b="1"/>
          </a:p>
        </p:txBody>
      </p:sp>
    </p:spTree>
  </p:cSld>
  <p:clrMapOvr>
    <a:overrideClrMapping bg1="lt1" tx1="dk1" bg2="lt2" tx2="dk2" accent1="accent1" accent2="accent2" accent3="accent3" accent4="accent4" accent5="accent5" accent6="accent6" hlink="hlink" folHlink="folHlink"/>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1000" fill="hold"/>
                                        <p:tgtEl>
                                          <p:spTgt spid="60420"/>
                                        </p:tgtEl>
                                        <p:attrNameLst>
                                          <p:attrName>ppt_w</p:attrName>
                                        </p:attrNameLst>
                                      </p:cBhvr>
                                      <p:tavLst>
                                        <p:tav tm="0">
                                          <p:val>
                                            <p:fltVal val="0"/>
                                          </p:val>
                                        </p:tav>
                                        <p:tav tm="100000">
                                          <p:val>
                                            <p:strVal val="#ppt_w"/>
                                          </p:val>
                                        </p:tav>
                                      </p:tavLst>
                                    </p:anim>
                                    <p:anim calcmode="lin" valueType="num">
                                      <p:cBhvr>
                                        <p:cTn id="8" dur="1000" fill="hold"/>
                                        <p:tgtEl>
                                          <p:spTgt spid="60420"/>
                                        </p:tgtEl>
                                        <p:attrNameLst>
                                          <p:attrName>ppt_h</p:attrName>
                                        </p:attrNameLst>
                                      </p:cBhvr>
                                      <p:tavLst>
                                        <p:tav tm="0">
                                          <p:val>
                                            <p:fltVal val="0"/>
                                          </p:val>
                                        </p:tav>
                                        <p:tav tm="100000">
                                          <p:val>
                                            <p:strVal val="#ppt_h"/>
                                          </p:val>
                                        </p:tav>
                                      </p:tavLst>
                                    </p:anim>
                                    <p:anim calcmode="lin" valueType="num">
                                      <p:cBhvr>
                                        <p:cTn id="9" dur="1000" fill="hold"/>
                                        <p:tgtEl>
                                          <p:spTgt spid="604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4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 calcmode="lin" valueType="num">
                                      <p:cBhvr>
                                        <p:cTn id="15" dur="1000" fill="hold"/>
                                        <p:tgtEl>
                                          <p:spTgt spid="60421"/>
                                        </p:tgtEl>
                                        <p:attrNameLst>
                                          <p:attrName>ppt_w</p:attrName>
                                        </p:attrNameLst>
                                      </p:cBhvr>
                                      <p:tavLst>
                                        <p:tav tm="0">
                                          <p:val>
                                            <p:fltVal val="0"/>
                                          </p:val>
                                        </p:tav>
                                        <p:tav tm="100000">
                                          <p:val>
                                            <p:strVal val="#ppt_w"/>
                                          </p:val>
                                        </p:tav>
                                      </p:tavLst>
                                    </p:anim>
                                    <p:anim calcmode="lin" valueType="num">
                                      <p:cBhvr>
                                        <p:cTn id="16" dur="1000" fill="hold"/>
                                        <p:tgtEl>
                                          <p:spTgt spid="60421"/>
                                        </p:tgtEl>
                                        <p:attrNameLst>
                                          <p:attrName>ppt_h</p:attrName>
                                        </p:attrNameLst>
                                      </p:cBhvr>
                                      <p:tavLst>
                                        <p:tav tm="0">
                                          <p:val>
                                            <p:fltVal val="0"/>
                                          </p:val>
                                        </p:tav>
                                        <p:tav tm="100000">
                                          <p:val>
                                            <p:strVal val="#ppt_h"/>
                                          </p:val>
                                        </p:tav>
                                      </p:tavLst>
                                    </p:anim>
                                    <p:anim calcmode="lin" valueType="num">
                                      <p:cBhvr>
                                        <p:cTn id="17" dur="1000" fill="hold"/>
                                        <p:tgtEl>
                                          <p:spTgt spid="604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04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P spid="60421" grpId="0" autoUpdateAnimBg="0"/>
    </p:bldLst>
  </p:timing>
</p:sld>
</file>

<file path=ppt/theme/theme1.xml><?xml version="1.0" encoding="utf-8"?>
<a:theme xmlns:a="http://schemas.openxmlformats.org/drawingml/2006/main" name="mondos">
  <a:themeElements>
    <a:clrScheme name="">
      <a:dk1>
        <a:srgbClr val="919191"/>
      </a:dk1>
      <a:lt1>
        <a:srgbClr val="FFFFFF"/>
      </a:lt1>
      <a:dk2>
        <a:srgbClr val="DADADA"/>
      </a:dk2>
      <a:lt2>
        <a:srgbClr val="FAFD00"/>
      </a:lt2>
      <a:accent1>
        <a:srgbClr val="618FFD"/>
      </a:accent1>
      <a:accent2>
        <a:srgbClr val="CECECE"/>
      </a:accent2>
      <a:accent3>
        <a:srgbClr val="EAEAEA"/>
      </a:accent3>
      <a:accent4>
        <a:srgbClr val="DADADA"/>
      </a:accent4>
      <a:accent5>
        <a:srgbClr val="B7C6FE"/>
      </a:accent5>
      <a:accent6>
        <a:srgbClr val="BABABA"/>
      </a:accent6>
      <a:hlink>
        <a:srgbClr val="FC0128"/>
      </a:hlink>
      <a:folHlink>
        <a:srgbClr val="8CF4EA"/>
      </a:folHlink>
    </a:clrScheme>
    <a:fontScheme name="mondo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1" u="none" strike="noStrike" cap="none" normalizeH="0" baseline="0" smtClean="0">
            <a:ln>
              <a:noFill/>
            </a:ln>
            <a:solidFill>
              <a:srgbClr val="00279F"/>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1" u="none" strike="noStrike" cap="none" normalizeH="0" baseline="0" smtClean="0">
            <a:ln>
              <a:noFill/>
            </a:ln>
            <a:solidFill>
              <a:srgbClr val="00279F"/>
            </a:solidFill>
            <a:effectLst/>
            <a:latin typeface="Times New Roman" panose="02020603050405020304" pitchFamily="18" charset="0"/>
          </a:defRPr>
        </a:defPPr>
      </a:lstStyle>
    </a:lnDef>
  </a:objectDefaults>
  <a:extraClrSchemeLst>
    <a:extraClrScheme>
      <a:clrScheme name="mond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nd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nd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nd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nd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nd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nd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0.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1.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2.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3.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5.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6.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7.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8.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19.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0.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1.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2.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3.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5.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6.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7.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8.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29.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0.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1.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2.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3.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5.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6.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7.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8.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39.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0.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1.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2.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3.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5.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6.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7.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8.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49.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0.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1.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2.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3.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54.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000000"/>
    </a:dk1>
    <a:lt1>
      <a:srgbClr val="FCFEB9"/>
    </a:lt1>
    <a:dk2>
      <a:srgbClr val="000000"/>
    </a:dk2>
    <a:lt2>
      <a:srgbClr val="919191"/>
    </a:lt2>
    <a:accent1>
      <a:srgbClr val="618FFD"/>
    </a:accent1>
    <a:accent2>
      <a:srgbClr val="00AE00"/>
    </a:accent2>
    <a:accent3>
      <a:srgbClr val="FDFED9"/>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C:\Programmi\Microsoft Office\Templates\Presentation Designs\Post moderno.pot</Template>
  <TotalTime>2184094367</TotalTime>
  <Pages>26</Pages>
  <Words>4079</Words>
  <Application>Microsoft Office PowerPoint</Application>
  <PresentationFormat>Presentazione su schermo (4:3)</PresentationFormat>
  <Paragraphs>434</Paragraphs>
  <Slides>54</Slides>
  <Notes>54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54</vt:i4>
      </vt:variant>
    </vt:vector>
  </HeadingPairs>
  <TitlesOfParts>
    <vt:vector size="60" baseType="lpstr">
      <vt:lpstr>Monotype Sorts</vt:lpstr>
      <vt:lpstr>Times New Roman</vt:lpstr>
      <vt:lpstr>Arial</vt:lpstr>
      <vt:lpstr>Balloon Bd BT</vt:lpstr>
      <vt:lpstr>Arial Black</vt:lpstr>
      <vt:lpstr>mondos</vt:lpstr>
      <vt:lpstr>Presentazione standard di PowerPoint</vt:lpstr>
      <vt:lpstr>Molti ancora pensano …  2</vt:lpstr>
      <vt:lpstr>Chi fa fumetti …</vt:lpstr>
      <vt:lpstr>Il Fumetto può definirsi ….</vt:lpstr>
      <vt:lpstr>Fumetti</vt:lpstr>
      <vt:lpstr>Presentazione standard di PowerPoint</vt:lpstr>
      <vt:lpstr>Esiste solo ….</vt:lpstr>
      <vt:lpstr>Presentazione standard di PowerPoint</vt:lpstr>
      <vt:lpstr>La closure …</vt:lpstr>
      <vt:lpstr>La closure …</vt:lpstr>
      <vt:lpstr>La closure …</vt:lpstr>
      <vt:lpstr>Fumetti – l’idea</vt:lpstr>
      <vt:lpstr>Fumetti – l’idea</vt:lpstr>
      <vt:lpstr>Fumetti – i personaggi</vt:lpstr>
      <vt:lpstr>Fumetti – il soggetto</vt:lpstr>
      <vt:lpstr>Fumetti – la sceneggiatura</vt:lpstr>
      <vt:lpstr>Fumetti – la regia</vt:lpstr>
      <vt:lpstr>Fumetti – le onomatopee</vt:lpstr>
      <vt:lpstr>Fumetti – le onomatopee</vt:lpstr>
      <vt:lpstr>Fumetti – le onomatopee</vt:lpstr>
      <vt:lpstr>Fumetti – il disegno</vt:lpstr>
      <vt:lpstr>Fumetti – il lay out</vt:lpstr>
      <vt:lpstr>Fumetti – le inquadrature – i campi</vt:lpstr>
      <vt:lpstr>Fumetti – l’inchiostro</vt:lpstr>
      <vt:lpstr>Fumetti – il colore</vt:lpstr>
      <vt:lpstr>Cinema …</vt:lpstr>
      <vt:lpstr>Cinema …</vt:lpstr>
      <vt:lpstr>Cinema …</vt:lpstr>
      <vt:lpstr>Cartoons …</vt:lpstr>
      <vt:lpstr>Cartoons …</vt:lpstr>
      <vt:lpstr>Cartoons …</vt:lpstr>
      <vt:lpstr>Cartoons …</vt:lpstr>
      <vt:lpstr>Cartoons …</vt:lpstr>
      <vt:lpstr>Fumetto …</vt:lpstr>
      <vt:lpstr>Fumetto …</vt:lpstr>
      <vt:lpstr>Fumetto …</vt:lpstr>
      <vt:lpstr>Fumetti – le inquadrature panoramiche campo lungo / lunghissimo</vt:lpstr>
      <vt:lpstr>                                          Fumetti – le panoramiche</vt:lpstr>
      <vt:lpstr>                                          Fumetti – le panoramiche</vt:lpstr>
      <vt:lpstr>Fumetti – le copertine delle prime ‘strisce’</vt:lpstr>
      <vt:lpstr>Fumetti – le inquadrature panoramiche</vt:lpstr>
      <vt:lpstr>Linus …</vt:lpstr>
      <vt:lpstr>Bonvi …</vt:lpstr>
      <vt:lpstr>Il fumetto si propone anche come arte grafica</vt:lpstr>
      <vt:lpstr>Il linguaggio  ….</vt:lpstr>
      <vt:lpstr>Fumetti e Internet ….</vt:lpstr>
      <vt:lpstr>Ma i fumetti non sono libri ….</vt:lpstr>
      <vt:lpstr>Rispetto al cinema ….</vt:lpstr>
      <vt:lpstr>Il percorso del fumetto  ….</vt:lpstr>
      <vt:lpstr> le nuove tecnologie ….</vt:lpstr>
      <vt:lpstr> scoprire l’essenza del fumetto ….</vt:lpstr>
      <vt:lpstr>Ritorno al futuro sperimentando ….     </vt:lpstr>
      <vt:lpstr> …senza mitizzare il PC….</vt:lpstr>
      <vt:lpstr>Fumetti</vt:lpstr>
    </vt:vector>
  </TitlesOfParts>
  <Manager>BERNI, RALLO, FERRUGLIO</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COMUNICAZIONE (STORIA) - CULTURA dei Media Elettronici</dc:title>
  <dc:subject>Analisi introduttiva</dc:subject>
  <dc:creator>Classe VTIE serale a.s. 1999/2000</dc:creator>
  <cp:keywords/>
  <dc:description>Presentazione tratta dal testo "STORIA DELLA COMUNICAZIONE" - Massimo Baldini - Tascabili economici NEWTON</dc:description>
  <cp:lastModifiedBy>Luigi Ferruglio</cp:lastModifiedBy>
  <cp:revision>318</cp:revision>
  <cp:lastPrinted>1999-11-14T11:45:26Z</cp:lastPrinted>
  <dcterms:created xsi:type="dcterms:W3CDTF">1995-12-09T12:04:48Z</dcterms:created>
  <dcterms:modified xsi:type="dcterms:W3CDTF">2019-04-23T19:56:23Z</dcterms:modified>
</cp:coreProperties>
</file>